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56" r:id="rId2"/>
    <p:sldId id="261" r:id="rId3"/>
    <p:sldId id="270" r:id="rId4"/>
    <p:sldId id="271" r:id="rId5"/>
    <p:sldId id="272" r:id="rId6"/>
    <p:sldId id="273" r:id="rId7"/>
    <p:sldId id="274" r:id="rId8"/>
    <p:sldId id="275" r:id="rId9"/>
    <p:sldId id="276" r:id="rId10"/>
    <p:sldId id="277" r:id="rId11"/>
    <p:sldId id="278" r:id="rId12"/>
    <p:sldId id="279" r:id="rId13"/>
    <p:sldId id="280" r:id="rId14"/>
    <p:sldId id="281" r:id="rId15"/>
    <p:sldId id="298" r:id="rId16"/>
    <p:sldId id="282" r:id="rId17"/>
    <p:sldId id="283" r:id="rId18"/>
    <p:sldId id="297"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60" r:id="rId33"/>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F708E9-6DF5-C27C-E113-1AED7373DA06}" name="M KK" initials="MK" userId="22a2c6be50caae2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0E3"/>
    <a:srgbClr val="B9B9B9"/>
    <a:srgbClr val="F0F4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94674"/>
  </p:normalViewPr>
  <p:slideViewPr>
    <p:cSldViewPr snapToGrid="0" snapToObjects="1">
      <p:cViewPr varScale="1">
        <p:scale>
          <a:sx n="75" d="100"/>
          <a:sy n="75" d="100"/>
        </p:scale>
        <p:origin x="92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7EB80-4DD0-8B41-8A20-64CBF4480AB6}" type="datetimeFigureOut">
              <a:rPr lang="en-RU" smtClean="0"/>
              <a:t>02/21/2022</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34B2E-6361-2D4A-9D7E-18C77D8EEB2F}" type="slidenum">
              <a:rPr lang="en-RU" smtClean="0"/>
              <a:t>‹#›</a:t>
            </a:fld>
            <a:endParaRPr lang="en-RU"/>
          </a:p>
        </p:txBody>
      </p:sp>
    </p:spTree>
    <p:extLst>
      <p:ext uri="{BB962C8B-B14F-4D97-AF65-F5344CB8AC3E}">
        <p14:creationId xmlns:p14="http://schemas.microsoft.com/office/powerpoint/2010/main" val="23599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7F0872-BC6C-D64A-BBA0-2694829254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E6AD71-46D5-9541-B8F8-6B81A7FB274F}"/>
              </a:ext>
            </a:extLst>
          </p:cNvPr>
          <p:cNvSpPr>
            <a:spLocks noGrp="1"/>
          </p:cNvSpPr>
          <p:nvPr>
            <p:ph type="ctrTitle"/>
          </p:nvPr>
        </p:nvSpPr>
        <p:spPr>
          <a:xfrm>
            <a:off x="1524000" y="2364251"/>
            <a:ext cx="6629400" cy="1859351"/>
          </a:xfrm>
        </p:spPr>
        <p:txBody>
          <a:bodyPr anchor="b"/>
          <a:lstStyle>
            <a:lvl1pPr algn="ctr">
              <a:defRPr sz="6000"/>
            </a:lvl1pPr>
          </a:lstStyle>
          <a:p>
            <a:r>
              <a:rPr lang="en-GB" dirty="0"/>
              <a:t>Click to edit Master title style</a:t>
            </a:r>
            <a:endParaRPr lang="en-RU" dirty="0"/>
          </a:p>
        </p:txBody>
      </p:sp>
      <p:sp>
        <p:nvSpPr>
          <p:cNvPr id="3" name="Subtitle 2">
            <a:extLst>
              <a:ext uri="{FF2B5EF4-FFF2-40B4-BE49-F238E27FC236}">
                <a16:creationId xmlns:a16="http://schemas.microsoft.com/office/drawing/2014/main" id="{123D08AF-93F1-7A49-9663-3CAB7FA28C0B}"/>
              </a:ext>
            </a:extLst>
          </p:cNvPr>
          <p:cNvSpPr>
            <a:spLocks noGrp="1"/>
          </p:cNvSpPr>
          <p:nvPr>
            <p:ph type="subTitle" idx="1"/>
          </p:nvPr>
        </p:nvSpPr>
        <p:spPr>
          <a:xfrm>
            <a:off x="1524000" y="4360127"/>
            <a:ext cx="7753815" cy="11764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RU" dirty="0"/>
          </a:p>
        </p:txBody>
      </p:sp>
      <p:sp>
        <p:nvSpPr>
          <p:cNvPr id="4" name="Date Placeholder 3">
            <a:extLst>
              <a:ext uri="{FF2B5EF4-FFF2-40B4-BE49-F238E27FC236}">
                <a16:creationId xmlns:a16="http://schemas.microsoft.com/office/drawing/2014/main" id="{1784F849-D494-8941-B76B-C011E171C709}"/>
              </a:ext>
            </a:extLst>
          </p:cNvPr>
          <p:cNvSpPr>
            <a:spLocks noGrp="1"/>
          </p:cNvSpPr>
          <p:nvPr>
            <p:ph type="dt" sz="half" idx="10"/>
          </p:nvPr>
        </p:nvSpPr>
        <p:spPr/>
        <p:txBody>
          <a:bodyPr/>
          <a:lstStyle/>
          <a:p>
            <a:fld id="{D3968647-4381-2044-A885-9FDDA139EB27}" type="datetime1">
              <a:rPr lang="ru-RU" smtClean="0"/>
              <a:t>21.02.2022</a:t>
            </a:fld>
            <a:endParaRPr lang="en-RU"/>
          </a:p>
        </p:txBody>
      </p:sp>
      <p:sp>
        <p:nvSpPr>
          <p:cNvPr id="5" name="Footer Placeholder 4">
            <a:extLst>
              <a:ext uri="{FF2B5EF4-FFF2-40B4-BE49-F238E27FC236}">
                <a16:creationId xmlns:a16="http://schemas.microsoft.com/office/drawing/2014/main" id="{74360DBD-D8BF-AB41-BF0C-796A63D11D00}"/>
              </a:ext>
            </a:extLst>
          </p:cNvPr>
          <p:cNvSpPr>
            <a:spLocks noGrp="1"/>
          </p:cNvSpPr>
          <p:nvPr>
            <p:ph type="ftr" sz="quarter" idx="11"/>
          </p:nvPr>
        </p:nvSpPr>
        <p:spPr>
          <a:xfrm>
            <a:off x="2304584" y="6356350"/>
            <a:ext cx="7753816" cy="365125"/>
          </a:xfrm>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20783146-59FB-1846-A868-E365165175A9}"/>
              </a:ext>
            </a:extLst>
          </p:cNvPr>
          <p:cNvSpPr>
            <a:spLocks noGrp="1"/>
          </p:cNvSpPr>
          <p:nvPr>
            <p:ph type="sldNum" sz="quarter" idx="12"/>
          </p:nvPr>
        </p:nvSpPr>
        <p:spPr>
          <a:xfrm>
            <a:off x="11463454" y="6356350"/>
            <a:ext cx="574288" cy="365125"/>
          </a:xfrm>
        </p:spPr>
        <p:txBody>
          <a:bodyPr/>
          <a:lstStyle/>
          <a:p>
            <a:fld id="{A9EF7520-39D1-9441-8AAA-83801A63571E}" type="slidenum">
              <a:rPr lang="en-RU" smtClean="0"/>
              <a:t>‹#›</a:t>
            </a:fld>
            <a:endParaRPr lang="en-RU" dirty="0"/>
          </a:p>
        </p:txBody>
      </p:sp>
    </p:spTree>
    <p:extLst>
      <p:ext uri="{BB962C8B-B14F-4D97-AF65-F5344CB8AC3E}">
        <p14:creationId xmlns:p14="http://schemas.microsoft.com/office/powerpoint/2010/main" val="422880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E374-D238-8747-B05B-D24659E52078}"/>
              </a:ext>
            </a:extLst>
          </p:cNvPr>
          <p:cNvSpPr>
            <a:spLocks noGrp="1"/>
          </p:cNvSpPr>
          <p:nvPr>
            <p:ph type="title"/>
          </p:nvPr>
        </p:nvSpPr>
        <p:spPr>
          <a:xfrm>
            <a:off x="1260088" y="365125"/>
            <a:ext cx="9601200" cy="1325563"/>
          </a:xfrm>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27D3A204-357B-944A-AA20-04E177C9DC34}"/>
              </a:ext>
            </a:extLst>
          </p:cNvPr>
          <p:cNvSpPr>
            <a:spLocks noGrp="1"/>
          </p:cNvSpPr>
          <p:nvPr>
            <p:ph type="body" orient="vert" idx="1"/>
          </p:nvPr>
        </p:nvSpPr>
        <p:spPr>
          <a:xfrm>
            <a:off x="1260088" y="1825625"/>
            <a:ext cx="9601200" cy="4039916"/>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4C7D231A-D7F2-CC45-A06E-1EEA92B4306F}"/>
              </a:ext>
            </a:extLst>
          </p:cNvPr>
          <p:cNvSpPr>
            <a:spLocks noGrp="1"/>
          </p:cNvSpPr>
          <p:nvPr>
            <p:ph type="dt" sz="half" idx="10"/>
          </p:nvPr>
        </p:nvSpPr>
        <p:spPr/>
        <p:txBody>
          <a:bodyPr/>
          <a:lstStyle/>
          <a:p>
            <a:fld id="{0AE507C7-8A5F-D349-B19D-EF8E6C9F904A}" type="datetime1">
              <a:rPr lang="ru-RU" smtClean="0"/>
              <a:t>21.02.2022</a:t>
            </a:fld>
            <a:endParaRPr lang="en-RU"/>
          </a:p>
        </p:txBody>
      </p:sp>
      <p:sp>
        <p:nvSpPr>
          <p:cNvPr id="5" name="Footer Placeholder 4">
            <a:extLst>
              <a:ext uri="{FF2B5EF4-FFF2-40B4-BE49-F238E27FC236}">
                <a16:creationId xmlns:a16="http://schemas.microsoft.com/office/drawing/2014/main" id="{5039478D-8729-2C4A-ABD7-A5D61ADE72DC}"/>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1A1CADB3-6507-CF45-B492-BECA6897C5B9}"/>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88654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1775F-116F-C94B-BC87-4A6C376A3D04}"/>
              </a:ext>
            </a:extLst>
          </p:cNvPr>
          <p:cNvSpPr>
            <a:spLocks noGrp="1"/>
          </p:cNvSpPr>
          <p:nvPr>
            <p:ph type="title" orient="vert"/>
          </p:nvPr>
        </p:nvSpPr>
        <p:spPr>
          <a:xfrm>
            <a:off x="8724900" y="365125"/>
            <a:ext cx="1902212" cy="5811838"/>
          </a:xfrm>
        </p:spPr>
        <p:txBody>
          <a:bodyPr vert="eaVert"/>
          <a:lstStyle/>
          <a:p>
            <a:r>
              <a:rPr lang="en-GB" dirty="0"/>
              <a:t>Click to edit Master title style</a:t>
            </a:r>
            <a:endParaRPr lang="en-RU" dirty="0"/>
          </a:p>
        </p:txBody>
      </p:sp>
      <p:sp>
        <p:nvSpPr>
          <p:cNvPr id="3" name="Vertical Text Placeholder 2">
            <a:extLst>
              <a:ext uri="{FF2B5EF4-FFF2-40B4-BE49-F238E27FC236}">
                <a16:creationId xmlns:a16="http://schemas.microsoft.com/office/drawing/2014/main" id="{F3FA24E8-99C7-B44A-9EC8-1BA7589D51E4}"/>
              </a:ext>
            </a:extLst>
          </p:cNvPr>
          <p:cNvSpPr>
            <a:spLocks noGrp="1"/>
          </p:cNvSpPr>
          <p:nvPr>
            <p:ph type="body" orient="vert" idx="1"/>
          </p:nvPr>
        </p:nvSpPr>
        <p:spPr>
          <a:xfrm>
            <a:off x="1564888" y="365125"/>
            <a:ext cx="7007612"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A0AA6AE3-19A0-A041-9C9A-7BBCFF94CE00}"/>
              </a:ext>
            </a:extLst>
          </p:cNvPr>
          <p:cNvSpPr>
            <a:spLocks noGrp="1"/>
          </p:cNvSpPr>
          <p:nvPr>
            <p:ph type="dt" sz="half" idx="10"/>
          </p:nvPr>
        </p:nvSpPr>
        <p:spPr/>
        <p:txBody>
          <a:bodyPr/>
          <a:lstStyle/>
          <a:p>
            <a:fld id="{B1C9E669-CDA1-A649-A40E-728B708B1471}" type="datetime1">
              <a:rPr lang="ru-RU" smtClean="0"/>
              <a:t>21.02.2022</a:t>
            </a:fld>
            <a:endParaRPr lang="en-RU"/>
          </a:p>
        </p:txBody>
      </p:sp>
      <p:sp>
        <p:nvSpPr>
          <p:cNvPr id="5" name="Footer Placeholder 4">
            <a:extLst>
              <a:ext uri="{FF2B5EF4-FFF2-40B4-BE49-F238E27FC236}">
                <a16:creationId xmlns:a16="http://schemas.microsoft.com/office/drawing/2014/main" id="{CA82FB28-21A4-3F47-B966-C4A196D72DF6}"/>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0D741EA2-1C76-4047-97F1-EC1A6EEBE9D6}"/>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88906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F53-E1AF-A841-899E-04DA1B6C605C}"/>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E5B276CE-60EF-AF4C-BD34-F4347C38CE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AB3E3161-7589-E14E-B74E-03751711CFBF}"/>
              </a:ext>
            </a:extLst>
          </p:cNvPr>
          <p:cNvSpPr>
            <a:spLocks noGrp="1"/>
          </p:cNvSpPr>
          <p:nvPr>
            <p:ph type="dt" sz="half" idx="10"/>
          </p:nvPr>
        </p:nvSpPr>
        <p:spPr/>
        <p:txBody>
          <a:bodyPr/>
          <a:lstStyle/>
          <a:p>
            <a:fld id="{0F469AF5-E0A8-4145-B751-6732FE0CF08E}" type="datetime1">
              <a:rPr lang="ru-RU" smtClean="0"/>
              <a:t>21.02.2022</a:t>
            </a:fld>
            <a:endParaRPr lang="en-RU"/>
          </a:p>
        </p:txBody>
      </p:sp>
      <p:sp>
        <p:nvSpPr>
          <p:cNvPr id="5" name="Footer Placeholder 4">
            <a:extLst>
              <a:ext uri="{FF2B5EF4-FFF2-40B4-BE49-F238E27FC236}">
                <a16:creationId xmlns:a16="http://schemas.microsoft.com/office/drawing/2014/main" id="{7ACE580D-1D02-8147-8BA6-E42525F59E3D}"/>
              </a:ext>
            </a:extLst>
          </p:cNvPr>
          <p:cNvSpPr>
            <a:spLocks noGrp="1"/>
          </p:cNvSpPr>
          <p:nvPr>
            <p:ph type="ftr" sz="quarter" idx="11"/>
          </p:nvPr>
        </p:nvSpPr>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4B5E839F-3EEC-E749-9FC4-920F02FE3DB4}"/>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3670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FF551-4305-8142-8AFB-72822C0CE8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14E2629F-AB97-204C-90A5-B66DB1992602}"/>
              </a:ext>
            </a:extLst>
          </p:cNvPr>
          <p:cNvSpPr>
            <a:spLocks noGrp="1"/>
          </p:cNvSpPr>
          <p:nvPr>
            <p:ph type="title"/>
          </p:nvPr>
        </p:nvSpPr>
        <p:spPr>
          <a:xfrm>
            <a:off x="1416205" y="1709738"/>
            <a:ext cx="9300118" cy="2852737"/>
          </a:xfrm>
        </p:spPr>
        <p:txBody>
          <a:bodyPr anchor="b"/>
          <a:lstStyle>
            <a:lvl1pPr>
              <a:defRPr sz="6000"/>
            </a:lvl1p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73FDAD87-94F4-EB44-96A9-DAC50FEB5400}"/>
              </a:ext>
            </a:extLst>
          </p:cNvPr>
          <p:cNvSpPr>
            <a:spLocks noGrp="1"/>
          </p:cNvSpPr>
          <p:nvPr>
            <p:ph type="body" idx="1"/>
          </p:nvPr>
        </p:nvSpPr>
        <p:spPr>
          <a:xfrm>
            <a:off x="1416205" y="4589463"/>
            <a:ext cx="930011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EBAEB336-E95A-DF45-8D1E-B1F0928368BA}"/>
              </a:ext>
            </a:extLst>
          </p:cNvPr>
          <p:cNvSpPr>
            <a:spLocks noGrp="1"/>
          </p:cNvSpPr>
          <p:nvPr>
            <p:ph type="dt" sz="half" idx="10"/>
          </p:nvPr>
        </p:nvSpPr>
        <p:spPr/>
        <p:txBody>
          <a:bodyPr/>
          <a:lstStyle/>
          <a:p>
            <a:fld id="{26D518F4-6625-3540-B196-F87F9F49EC4C}" type="datetime1">
              <a:rPr lang="ru-RU" smtClean="0"/>
              <a:t>21.02.2022</a:t>
            </a:fld>
            <a:endParaRPr lang="en-RU"/>
          </a:p>
        </p:txBody>
      </p:sp>
      <p:sp>
        <p:nvSpPr>
          <p:cNvPr id="5" name="Footer Placeholder 4">
            <a:extLst>
              <a:ext uri="{FF2B5EF4-FFF2-40B4-BE49-F238E27FC236}">
                <a16:creationId xmlns:a16="http://schemas.microsoft.com/office/drawing/2014/main" id="{9A61A0BE-3AA4-C348-A92B-F575AE8C1206}"/>
              </a:ext>
            </a:extLst>
          </p:cNvPr>
          <p:cNvSpPr>
            <a:spLocks noGrp="1"/>
          </p:cNvSpPr>
          <p:nvPr>
            <p:ph type="ftr" sz="quarter" idx="11"/>
          </p:nvPr>
        </p:nvSpPr>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7E481AAB-F375-AC4C-AF26-BC1CF2F6612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5613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28B2-29B5-0E45-98A3-33E9CA1E5289}"/>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FA723FD9-E161-1142-BD5C-F5F87D3DBC2A}"/>
              </a:ext>
            </a:extLst>
          </p:cNvPr>
          <p:cNvSpPr>
            <a:spLocks noGrp="1"/>
          </p:cNvSpPr>
          <p:nvPr>
            <p:ph sz="half" idx="1"/>
          </p:nvPr>
        </p:nvSpPr>
        <p:spPr>
          <a:xfrm>
            <a:off x="1137424" y="1825624"/>
            <a:ext cx="4882376"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3CD0AE90-A876-0B4F-B4D0-F66E45E48F0E}"/>
              </a:ext>
            </a:extLst>
          </p:cNvPr>
          <p:cNvSpPr>
            <a:spLocks noGrp="1"/>
          </p:cNvSpPr>
          <p:nvPr>
            <p:ph sz="half" idx="2"/>
          </p:nvPr>
        </p:nvSpPr>
        <p:spPr>
          <a:xfrm>
            <a:off x="6172200" y="1825624"/>
            <a:ext cx="4778298" cy="39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5" name="Date Placeholder 4">
            <a:extLst>
              <a:ext uri="{FF2B5EF4-FFF2-40B4-BE49-F238E27FC236}">
                <a16:creationId xmlns:a16="http://schemas.microsoft.com/office/drawing/2014/main" id="{B9E949DD-8EA2-484F-8645-5E50EB3B8BA3}"/>
              </a:ext>
            </a:extLst>
          </p:cNvPr>
          <p:cNvSpPr>
            <a:spLocks noGrp="1"/>
          </p:cNvSpPr>
          <p:nvPr>
            <p:ph type="dt" sz="half" idx="10"/>
          </p:nvPr>
        </p:nvSpPr>
        <p:spPr/>
        <p:txBody>
          <a:bodyPr/>
          <a:lstStyle/>
          <a:p>
            <a:fld id="{84637A0A-59AC-9C4A-8020-6E17C017830E}" type="datetime1">
              <a:rPr lang="ru-RU" smtClean="0"/>
              <a:t>21.02.2022</a:t>
            </a:fld>
            <a:endParaRPr lang="en-RU"/>
          </a:p>
        </p:txBody>
      </p:sp>
      <p:sp>
        <p:nvSpPr>
          <p:cNvPr id="6" name="Footer Placeholder 5">
            <a:extLst>
              <a:ext uri="{FF2B5EF4-FFF2-40B4-BE49-F238E27FC236}">
                <a16:creationId xmlns:a16="http://schemas.microsoft.com/office/drawing/2014/main" id="{8906FCEF-7098-FA4F-A7EB-C6FB920F145A}"/>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D115F2A8-EA32-454E-B125-0579C82E771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5136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43C6-6B52-3B48-92D8-411F81F176D7}"/>
              </a:ext>
            </a:extLst>
          </p:cNvPr>
          <p:cNvSpPr>
            <a:spLocks noGrp="1"/>
          </p:cNvSpPr>
          <p:nvPr>
            <p:ph type="title"/>
          </p:nvPr>
        </p:nvSpPr>
        <p:spPr>
          <a:xfrm>
            <a:off x="1137424" y="365125"/>
            <a:ext cx="10217964"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8375E96C-3C72-3E4A-AF7A-40C789AB695A}"/>
              </a:ext>
            </a:extLst>
          </p:cNvPr>
          <p:cNvSpPr>
            <a:spLocks noGrp="1"/>
          </p:cNvSpPr>
          <p:nvPr>
            <p:ph type="body" idx="1"/>
          </p:nvPr>
        </p:nvSpPr>
        <p:spPr>
          <a:xfrm>
            <a:off x="1137424" y="1681163"/>
            <a:ext cx="50079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04AE077-79B6-1841-92C6-69A7E08D3E45}"/>
              </a:ext>
            </a:extLst>
          </p:cNvPr>
          <p:cNvSpPr>
            <a:spLocks noGrp="1"/>
          </p:cNvSpPr>
          <p:nvPr>
            <p:ph sz="half" idx="2"/>
          </p:nvPr>
        </p:nvSpPr>
        <p:spPr>
          <a:xfrm>
            <a:off x="1137424" y="2505075"/>
            <a:ext cx="5007984"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40C01AB3-17C8-6849-B502-9F7721B6A8E5}"/>
              </a:ext>
            </a:extLst>
          </p:cNvPr>
          <p:cNvSpPr>
            <a:spLocks noGrp="1"/>
          </p:cNvSpPr>
          <p:nvPr>
            <p:ph type="body" sz="quarter" idx="3"/>
          </p:nvPr>
        </p:nvSpPr>
        <p:spPr>
          <a:xfrm>
            <a:off x="6322741" y="1681163"/>
            <a:ext cx="50326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2A54D85-60F1-EC4C-BE14-0DF314F2203D}"/>
              </a:ext>
            </a:extLst>
          </p:cNvPr>
          <p:cNvSpPr>
            <a:spLocks noGrp="1"/>
          </p:cNvSpPr>
          <p:nvPr>
            <p:ph sz="quarter" idx="4"/>
          </p:nvPr>
        </p:nvSpPr>
        <p:spPr>
          <a:xfrm>
            <a:off x="6322741" y="2505075"/>
            <a:ext cx="5032647"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159C45CE-7F61-F349-9969-EAF98661934C}"/>
              </a:ext>
            </a:extLst>
          </p:cNvPr>
          <p:cNvSpPr>
            <a:spLocks noGrp="1"/>
          </p:cNvSpPr>
          <p:nvPr>
            <p:ph type="dt" sz="half" idx="10"/>
          </p:nvPr>
        </p:nvSpPr>
        <p:spPr/>
        <p:txBody>
          <a:bodyPr/>
          <a:lstStyle/>
          <a:p>
            <a:fld id="{F5968121-3CE7-3E49-974F-544454248309}" type="datetime1">
              <a:rPr lang="ru-RU" smtClean="0"/>
              <a:t>21.02.2022</a:t>
            </a:fld>
            <a:endParaRPr lang="en-RU"/>
          </a:p>
        </p:txBody>
      </p:sp>
      <p:sp>
        <p:nvSpPr>
          <p:cNvPr id="8" name="Footer Placeholder 7">
            <a:extLst>
              <a:ext uri="{FF2B5EF4-FFF2-40B4-BE49-F238E27FC236}">
                <a16:creationId xmlns:a16="http://schemas.microsoft.com/office/drawing/2014/main" id="{1261415E-2F2E-4843-B291-76F3D9A56A99}"/>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9" name="Slide Number Placeholder 8">
            <a:extLst>
              <a:ext uri="{FF2B5EF4-FFF2-40B4-BE49-F238E27FC236}">
                <a16:creationId xmlns:a16="http://schemas.microsoft.com/office/drawing/2014/main" id="{ABE3098A-B4D5-CF4B-8713-ED8C2ED0EA0F}"/>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60173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3A1E-82FD-FC43-8D00-8CDB31BC2265}"/>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146BBEAC-CA31-6D44-99C4-F2FB56CC309D}"/>
              </a:ext>
            </a:extLst>
          </p:cNvPr>
          <p:cNvSpPr>
            <a:spLocks noGrp="1"/>
          </p:cNvSpPr>
          <p:nvPr>
            <p:ph type="dt" sz="half" idx="10"/>
          </p:nvPr>
        </p:nvSpPr>
        <p:spPr/>
        <p:txBody>
          <a:bodyPr/>
          <a:lstStyle/>
          <a:p>
            <a:fld id="{275EAEA3-3F1A-6B45-B49A-6AFBE0E919BA}" type="datetime1">
              <a:rPr lang="ru-RU" smtClean="0"/>
              <a:t>21.02.2022</a:t>
            </a:fld>
            <a:endParaRPr lang="en-RU"/>
          </a:p>
        </p:txBody>
      </p:sp>
      <p:sp>
        <p:nvSpPr>
          <p:cNvPr id="4" name="Footer Placeholder 3">
            <a:extLst>
              <a:ext uri="{FF2B5EF4-FFF2-40B4-BE49-F238E27FC236}">
                <a16:creationId xmlns:a16="http://schemas.microsoft.com/office/drawing/2014/main" id="{FB60554E-FB52-5C4D-938F-1643A063F105}"/>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5" name="Slide Number Placeholder 4">
            <a:extLst>
              <a:ext uri="{FF2B5EF4-FFF2-40B4-BE49-F238E27FC236}">
                <a16:creationId xmlns:a16="http://schemas.microsoft.com/office/drawing/2014/main" id="{642DA8F8-0B16-144A-AD17-7B0EB47711C1}"/>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73220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01483-0244-A748-8A87-8CB93DE449F2}"/>
              </a:ext>
            </a:extLst>
          </p:cNvPr>
          <p:cNvSpPr>
            <a:spLocks noGrp="1"/>
          </p:cNvSpPr>
          <p:nvPr>
            <p:ph type="dt" sz="half" idx="10"/>
          </p:nvPr>
        </p:nvSpPr>
        <p:spPr/>
        <p:txBody>
          <a:bodyPr/>
          <a:lstStyle/>
          <a:p>
            <a:fld id="{D483CCD6-ACDB-484B-B157-59C584859415}" type="datetime1">
              <a:rPr lang="ru-RU" smtClean="0"/>
              <a:t>21.02.2022</a:t>
            </a:fld>
            <a:endParaRPr lang="en-RU"/>
          </a:p>
        </p:txBody>
      </p:sp>
      <p:sp>
        <p:nvSpPr>
          <p:cNvPr id="3" name="Footer Placeholder 2">
            <a:extLst>
              <a:ext uri="{FF2B5EF4-FFF2-40B4-BE49-F238E27FC236}">
                <a16:creationId xmlns:a16="http://schemas.microsoft.com/office/drawing/2014/main" id="{BD4EB91D-00DC-AE42-A603-0EEEC38AF7ED}"/>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4" name="Slide Number Placeholder 3">
            <a:extLst>
              <a:ext uri="{FF2B5EF4-FFF2-40B4-BE49-F238E27FC236}">
                <a16:creationId xmlns:a16="http://schemas.microsoft.com/office/drawing/2014/main" id="{52AE034C-2E9D-1D4A-A05F-87CCCA548987}"/>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81046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A8D7-A2FD-4645-A865-D1E365A6D21E}"/>
              </a:ext>
            </a:extLst>
          </p:cNvPr>
          <p:cNvSpPr>
            <a:spLocks noGrp="1"/>
          </p:cNvSpPr>
          <p:nvPr>
            <p:ph type="title"/>
          </p:nvPr>
        </p:nvSpPr>
        <p:spPr>
          <a:xfrm>
            <a:off x="1137424" y="449262"/>
            <a:ext cx="3932237" cy="1600200"/>
          </a:xfrm>
        </p:spPr>
        <p:txBody>
          <a:bodyPr anchor="b"/>
          <a:lstStyle>
            <a:lvl1pPr>
              <a:defRPr sz="3200"/>
            </a:lvl1pPr>
          </a:lstStyle>
          <a:p>
            <a:r>
              <a:rPr lang="en-GB" dirty="0"/>
              <a:t>Click to edit Master title style</a:t>
            </a:r>
            <a:endParaRPr lang="en-RU" dirty="0"/>
          </a:p>
        </p:txBody>
      </p:sp>
      <p:sp>
        <p:nvSpPr>
          <p:cNvPr id="3" name="Content Placeholder 2">
            <a:extLst>
              <a:ext uri="{FF2B5EF4-FFF2-40B4-BE49-F238E27FC236}">
                <a16:creationId xmlns:a16="http://schemas.microsoft.com/office/drawing/2014/main" id="{D1ED243A-3098-994F-A389-6CCE390DB086}"/>
              </a:ext>
            </a:extLst>
          </p:cNvPr>
          <p:cNvSpPr>
            <a:spLocks noGrp="1"/>
          </p:cNvSpPr>
          <p:nvPr>
            <p:ph idx="1"/>
          </p:nvPr>
        </p:nvSpPr>
        <p:spPr>
          <a:xfrm>
            <a:off x="5183188" y="449263"/>
            <a:ext cx="617220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E0BD989D-B2D8-124C-8E12-C6747A99284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7CA7B1-F889-4A4B-BDF6-F207128543E2}"/>
              </a:ext>
            </a:extLst>
          </p:cNvPr>
          <p:cNvSpPr>
            <a:spLocks noGrp="1"/>
          </p:cNvSpPr>
          <p:nvPr>
            <p:ph type="dt" sz="half" idx="10"/>
          </p:nvPr>
        </p:nvSpPr>
        <p:spPr/>
        <p:txBody>
          <a:bodyPr/>
          <a:lstStyle/>
          <a:p>
            <a:fld id="{E284EEAD-6B5F-2241-9525-2554A063C587}" type="datetime1">
              <a:rPr lang="ru-RU" smtClean="0"/>
              <a:t>21.02.2022</a:t>
            </a:fld>
            <a:endParaRPr lang="en-RU"/>
          </a:p>
        </p:txBody>
      </p:sp>
      <p:sp>
        <p:nvSpPr>
          <p:cNvPr id="6" name="Footer Placeholder 5">
            <a:extLst>
              <a:ext uri="{FF2B5EF4-FFF2-40B4-BE49-F238E27FC236}">
                <a16:creationId xmlns:a16="http://schemas.microsoft.com/office/drawing/2014/main" id="{388EC1D7-E0A5-5740-BAF3-A8DDBA94B391}"/>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23BE5AEC-E7BF-EB47-9862-42C53A760CDB}"/>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13458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2EAA-8B86-E648-AF66-154860382B4D}"/>
              </a:ext>
            </a:extLst>
          </p:cNvPr>
          <p:cNvSpPr>
            <a:spLocks noGrp="1"/>
          </p:cNvSpPr>
          <p:nvPr>
            <p:ph type="title"/>
          </p:nvPr>
        </p:nvSpPr>
        <p:spPr>
          <a:xfrm>
            <a:off x="1137424" y="449262"/>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C65516DD-5622-DA42-9FFD-E329376275AE}"/>
              </a:ext>
            </a:extLst>
          </p:cNvPr>
          <p:cNvSpPr>
            <a:spLocks noGrp="1"/>
          </p:cNvSpPr>
          <p:nvPr>
            <p:ph type="pic" idx="1"/>
          </p:nvPr>
        </p:nvSpPr>
        <p:spPr>
          <a:xfrm>
            <a:off x="5183188" y="449263"/>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dirty="0"/>
          </a:p>
        </p:txBody>
      </p:sp>
      <p:sp>
        <p:nvSpPr>
          <p:cNvPr id="4" name="Text Placeholder 3">
            <a:extLst>
              <a:ext uri="{FF2B5EF4-FFF2-40B4-BE49-F238E27FC236}">
                <a16:creationId xmlns:a16="http://schemas.microsoft.com/office/drawing/2014/main" id="{87B3527C-B406-0E4B-B005-FE17315BA0D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3A0126E-EACB-004B-A462-A93E0FC45045}"/>
              </a:ext>
            </a:extLst>
          </p:cNvPr>
          <p:cNvSpPr>
            <a:spLocks noGrp="1"/>
          </p:cNvSpPr>
          <p:nvPr>
            <p:ph type="dt" sz="half" idx="10"/>
          </p:nvPr>
        </p:nvSpPr>
        <p:spPr/>
        <p:txBody>
          <a:bodyPr/>
          <a:lstStyle/>
          <a:p>
            <a:fld id="{158B5633-A952-CD4D-9F56-7258D8D4E7AA}" type="datetime1">
              <a:rPr lang="ru-RU" smtClean="0"/>
              <a:t>21.02.2022</a:t>
            </a:fld>
            <a:endParaRPr lang="en-RU"/>
          </a:p>
        </p:txBody>
      </p:sp>
      <p:sp>
        <p:nvSpPr>
          <p:cNvPr id="6" name="Footer Placeholder 5">
            <a:extLst>
              <a:ext uri="{FF2B5EF4-FFF2-40B4-BE49-F238E27FC236}">
                <a16:creationId xmlns:a16="http://schemas.microsoft.com/office/drawing/2014/main" id="{A4E770A7-4B05-6145-89BC-FECB1C58737F}"/>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1E5C0551-6B3E-4F43-B7E5-6C48D542A570}"/>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44463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B321E-9B11-4640-912D-405782582F30}"/>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1050937A-4CD9-B34D-BC78-12F6306C2808}"/>
              </a:ext>
            </a:extLst>
          </p:cNvPr>
          <p:cNvSpPr>
            <a:spLocks noGrp="1"/>
          </p:cNvSpPr>
          <p:nvPr>
            <p:ph type="title"/>
          </p:nvPr>
        </p:nvSpPr>
        <p:spPr>
          <a:xfrm>
            <a:off x="1516566" y="365125"/>
            <a:ext cx="9233210" cy="1325563"/>
          </a:xfrm>
          <a:prstGeom prst="rect">
            <a:avLst/>
          </a:prstGeom>
        </p:spPr>
        <p:txBody>
          <a:bodyPr vert="horz" lIns="91440" tIns="45720" rIns="91440" bIns="45720" rtlCol="0" anchor="ctr">
            <a:normAutofit/>
          </a:body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A810DA8F-B4D6-6D4F-838D-5135F3743E1B}"/>
              </a:ext>
            </a:extLst>
          </p:cNvPr>
          <p:cNvSpPr>
            <a:spLocks noGrp="1"/>
          </p:cNvSpPr>
          <p:nvPr>
            <p:ph type="body" idx="1"/>
          </p:nvPr>
        </p:nvSpPr>
        <p:spPr>
          <a:xfrm>
            <a:off x="1516566" y="1825625"/>
            <a:ext cx="9233210" cy="414027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59D646ED-FA13-BB41-AC43-442BA2F4C7A5}"/>
              </a:ext>
            </a:extLst>
          </p:cNvPr>
          <p:cNvSpPr>
            <a:spLocks noGrp="1"/>
          </p:cNvSpPr>
          <p:nvPr>
            <p:ph type="dt" sz="half" idx="2"/>
          </p:nvPr>
        </p:nvSpPr>
        <p:spPr>
          <a:xfrm>
            <a:off x="102219" y="6356505"/>
            <a:ext cx="103520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C03CC-E1A1-4145-A94D-FBECA33954E0}" type="datetime1">
              <a:rPr lang="ru-RU" smtClean="0"/>
              <a:t>21.02.2022</a:t>
            </a:fld>
            <a:endParaRPr lang="en-RU"/>
          </a:p>
        </p:txBody>
      </p:sp>
      <p:sp>
        <p:nvSpPr>
          <p:cNvPr id="5" name="Footer Placeholder 4">
            <a:extLst>
              <a:ext uri="{FF2B5EF4-FFF2-40B4-BE49-F238E27FC236}">
                <a16:creationId xmlns:a16="http://schemas.microsoft.com/office/drawing/2014/main" id="{62AB7DC3-BEE2-D642-B96F-39FBFF4DB0F2}"/>
              </a:ext>
            </a:extLst>
          </p:cNvPr>
          <p:cNvSpPr>
            <a:spLocks noGrp="1"/>
          </p:cNvSpPr>
          <p:nvPr>
            <p:ph type="ftr" sz="quarter" idx="3"/>
          </p:nvPr>
        </p:nvSpPr>
        <p:spPr>
          <a:xfrm>
            <a:off x="1938130" y="6356350"/>
            <a:ext cx="537707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74F46E2A-DF48-574B-B0AE-715D70E41444}"/>
              </a:ext>
            </a:extLst>
          </p:cNvPr>
          <p:cNvSpPr>
            <a:spLocks noGrp="1"/>
          </p:cNvSpPr>
          <p:nvPr>
            <p:ph type="sldNum" sz="quarter" idx="4"/>
          </p:nvPr>
        </p:nvSpPr>
        <p:spPr>
          <a:xfrm>
            <a:off x="11353799" y="6334357"/>
            <a:ext cx="73598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F7520-39D1-9441-8AAA-83801A63571E}" type="slidenum">
              <a:rPr lang="en-RU" smtClean="0"/>
              <a:t>‹#›</a:t>
            </a:fld>
            <a:endParaRPr lang="en-RU"/>
          </a:p>
        </p:txBody>
      </p:sp>
    </p:spTree>
    <p:extLst>
      <p:ext uri="{BB962C8B-B14F-4D97-AF65-F5344CB8AC3E}">
        <p14:creationId xmlns:p14="http://schemas.microsoft.com/office/powerpoint/2010/main" val="1194245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6.jpeg"/><Relationship Id="rId5" Type="http://schemas.openxmlformats.org/officeDocument/2006/relationships/image" Target="../media/image5.jpg"/><Relationship Id="rId10" Type="http://schemas.openxmlformats.org/officeDocument/2006/relationships/image" Target="../media/image15.jpeg"/><Relationship Id="rId4" Type="http://schemas.microsoft.com/office/2007/relationships/hdphoto" Target="../media/hdphoto1.wdp"/><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5F05-D229-6341-A833-1B92C5BB1684}"/>
              </a:ext>
            </a:extLst>
          </p:cNvPr>
          <p:cNvSpPr>
            <a:spLocks noGrp="1"/>
          </p:cNvSpPr>
          <p:nvPr>
            <p:ph type="ctrTitle"/>
          </p:nvPr>
        </p:nvSpPr>
        <p:spPr>
          <a:xfrm>
            <a:off x="1669142" y="2761342"/>
            <a:ext cx="6952343" cy="2188029"/>
          </a:xfrm>
        </p:spPr>
        <p:txBody>
          <a:bodyPr>
            <a:normAutofit/>
          </a:bodyPr>
          <a:lstStyle/>
          <a:p>
            <a:pPr indent="450215">
              <a:lnSpc>
                <a:spcPct val="107000"/>
              </a:lnSpc>
              <a:spcAft>
                <a:spcPts val="800"/>
              </a:spcAft>
            </a:pPr>
            <a:r>
              <a:rPr lang="ru-RU" sz="2800" b="1" dirty="0">
                <a:solidFill>
                  <a:srgbClr val="00A0E3"/>
                </a:solidFill>
                <a:effectLst/>
                <a:latin typeface="Times New Roman" panose="02020603050405020304" pitchFamily="18" charset="0"/>
                <a:ea typeface="Times New Roman" panose="02020603050405020304" pitchFamily="18" charset="0"/>
                <a:cs typeface="Times New Roman" panose="02020603050405020304" pitchFamily="18" charset="0"/>
              </a:rPr>
              <a:t>ЗНАЧЕНИЕ КЛИМАТА </a:t>
            </a:r>
            <a:br>
              <a:rPr lang="pl-PL" sz="2800" dirty="0">
                <a:solidFill>
                  <a:srgbClr val="00A0E3"/>
                </a:solidFill>
                <a:effectLst/>
                <a:latin typeface="Calibri" panose="020F0502020204030204" pitchFamily="34" charset="0"/>
                <a:ea typeface="Times New Roman" panose="02020603050405020304" pitchFamily="18" charset="0"/>
                <a:cs typeface="Times New Roman" panose="02020603050405020304" pitchFamily="18" charset="0"/>
              </a:rPr>
            </a:br>
            <a:r>
              <a:rPr lang="ru-RU" sz="2800" b="1" dirty="0">
                <a:solidFill>
                  <a:srgbClr val="00A0E3"/>
                </a:solidFill>
                <a:effectLst/>
                <a:latin typeface="Times New Roman" panose="02020603050405020304" pitchFamily="18" charset="0"/>
                <a:ea typeface="Times New Roman" panose="02020603050405020304" pitchFamily="18" charset="0"/>
                <a:cs typeface="Times New Roman" panose="02020603050405020304" pitchFamily="18" charset="0"/>
              </a:rPr>
              <a:t>В ПОДБОРЕ СОРТОВ И ТЕХНОЛОГИЙ ВЫРАЩИВАНИЯ </a:t>
            </a:r>
            <a:br>
              <a:rPr lang="pl-PL" sz="2800" dirty="0">
                <a:solidFill>
                  <a:srgbClr val="00A0E3"/>
                </a:solidFill>
                <a:effectLst/>
                <a:latin typeface="Calibri" panose="020F0502020204030204" pitchFamily="34" charset="0"/>
                <a:ea typeface="Times New Roman" panose="02020603050405020304" pitchFamily="18" charset="0"/>
                <a:cs typeface="Times New Roman" panose="02020603050405020304" pitchFamily="18" charset="0"/>
              </a:rPr>
            </a:br>
            <a:r>
              <a:rPr lang="ru-RU" sz="2800" b="1" dirty="0">
                <a:solidFill>
                  <a:srgbClr val="00A0E3"/>
                </a:solidFill>
                <a:effectLst/>
                <a:latin typeface="Times New Roman" panose="02020603050405020304" pitchFamily="18" charset="0"/>
                <a:ea typeface="Times New Roman" panose="02020603050405020304" pitchFamily="18" charset="0"/>
                <a:cs typeface="Times New Roman" panose="02020603050405020304" pitchFamily="18" charset="0"/>
              </a:rPr>
              <a:t>ГОЛУБИКИ ВЫСОКОРОСЛОЙ</a:t>
            </a:r>
            <a:endParaRPr lang="en-RU" sz="8000" dirty="0">
              <a:solidFill>
                <a:srgbClr val="00A0E3"/>
              </a:solidFill>
            </a:endParaRPr>
          </a:p>
        </p:txBody>
      </p:sp>
    </p:spTree>
    <p:extLst>
      <p:ext uri="{BB962C8B-B14F-4D97-AF65-F5344CB8AC3E}">
        <p14:creationId xmlns:p14="http://schemas.microsoft.com/office/powerpoint/2010/main" val="368229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10</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11042"/>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056641" y="105282"/>
            <a:ext cx="10434320" cy="670440"/>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4. ФАЗЫ РАЗВИТИЯ ПОЧЕК У ГОЛУБИКИ ВЫСОКОРОСЛОЙ И ИХ УСТОЙЧИВОСТЬ НА СНИЖЕНИЕ ТЕМПЕРАТУРЫ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4" name="Tabela 13">
            <a:extLst>
              <a:ext uri="{FF2B5EF4-FFF2-40B4-BE49-F238E27FC236}">
                <a16:creationId xmlns:a16="http://schemas.microsoft.com/office/drawing/2014/main" id="{96367780-08FE-4804-83E3-B33695099A55}"/>
              </a:ext>
            </a:extLst>
          </p:cNvPr>
          <p:cNvGraphicFramePr>
            <a:graphicFrameLocks noGrp="1"/>
          </p:cNvGraphicFramePr>
          <p:nvPr>
            <p:extLst>
              <p:ext uri="{D42A27DB-BD31-4B8C-83A1-F6EECF244321}">
                <p14:modId xmlns:p14="http://schemas.microsoft.com/office/powerpoint/2010/main" val="4143743989"/>
              </p:ext>
            </p:extLst>
          </p:nvPr>
        </p:nvGraphicFramePr>
        <p:xfrm>
          <a:off x="1187359" y="864185"/>
          <a:ext cx="10584000" cy="4256402"/>
        </p:xfrm>
        <a:graphic>
          <a:graphicData uri="http://schemas.openxmlformats.org/drawingml/2006/table">
            <a:tbl>
              <a:tblPr firstRow="1" firstCol="1" bandRow="1">
                <a:tableStyleId>{3C2FFA5D-87B4-456A-9821-1D502468CF0F}</a:tableStyleId>
              </a:tblPr>
              <a:tblGrid>
                <a:gridCol w="1512000">
                  <a:extLst>
                    <a:ext uri="{9D8B030D-6E8A-4147-A177-3AD203B41FA5}">
                      <a16:colId xmlns:a16="http://schemas.microsoft.com/office/drawing/2014/main" val="3486212065"/>
                    </a:ext>
                  </a:extLst>
                </a:gridCol>
                <a:gridCol w="1512000">
                  <a:extLst>
                    <a:ext uri="{9D8B030D-6E8A-4147-A177-3AD203B41FA5}">
                      <a16:colId xmlns:a16="http://schemas.microsoft.com/office/drawing/2014/main" val="3727945559"/>
                    </a:ext>
                  </a:extLst>
                </a:gridCol>
                <a:gridCol w="1512000">
                  <a:extLst>
                    <a:ext uri="{9D8B030D-6E8A-4147-A177-3AD203B41FA5}">
                      <a16:colId xmlns:a16="http://schemas.microsoft.com/office/drawing/2014/main" val="1419735657"/>
                    </a:ext>
                  </a:extLst>
                </a:gridCol>
                <a:gridCol w="1512000">
                  <a:extLst>
                    <a:ext uri="{9D8B030D-6E8A-4147-A177-3AD203B41FA5}">
                      <a16:colId xmlns:a16="http://schemas.microsoft.com/office/drawing/2014/main" val="2665549750"/>
                    </a:ext>
                  </a:extLst>
                </a:gridCol>
                <a:gridCol w="1512000">
                  <a:extLst>
                    <a:ext uri="{9D8B030D-6E8A-4147-A177-3AD203B41FA5}">
                      <a16:colId xmlns:a16="http://schemas.microsoft.com/office/drawing/2014/main" val="1459357956"/>
                    </a:ext>
                  </a:extLst>
                </a:gridCol>
                <a:gridCol w="1512000">
                  <a:extLst>
                    <a:ext uri="{9D8B030D-6E8A-4147-A177-3AD203B41FA5}">
                      <a16:colId xmlns:a16="http://schemas.microsoft.com/office/drawing/2014/main" val="3786581708"/>
                    </a:ext>
                  </a:extLst>
                </a:gridCol>
                <a:gridCol w="1512000">
                  <a:extLst>
                    <a:ext uri="{9D8B030D-6E8A-4147-A177-3AD203B41FA5}">
                      <a16:colId xmlns:a16="http://schemas.microsoft.com/office/drawing/2014/main" val="2543790227"/>
                    </a:ext>
                  </a:extLst>
                </a:gridCol>
              </a:tblGrid>
              <a:tr h="440119">
                <a:tc>
                  <a:txBody>
                    <a:bodyPr/>
                    <a:lstStyle/>
                    <a:p>
                      <a:pPr marL="0" indent="0"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1. Спящая или плотная почка</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2. Набухание почек</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3. Плотное соцветие</a:t>
                      </a:r>
                      <a:endParaRPr lang="pl-PL"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 Ранний розовый бутон</a:t>
                      </a:r>
                      <a:endParaRPr lang="pl-PL"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5. Поздний розовый бутон</a:t>
                      </a:r>
                      <a:endParaRPr lang="pl-PL"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6. Полное раскрытие</a:t>
                      </a:r>
                      <a:endParaRPr lang="pl-PL"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7. Опадание венчиков</a:t>
                      </a:r>
                      <a:endParaRPr lang="pl-PL"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9015154"/>
                  </a:ext>
                </a:extLst>
              </a:tr>
              <a:tr h="1906256">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200" dirty="0">
                          <a:effectLst/>
                          <a:latin typeface="Times New Roman" panose="02020603050405020304" pitchFamily="18" charset="0"/>
                          <a:cs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5563395"/>
                  </a:ext>
                </a:extLst>
              </a:tr>
              <a:tr h="1910027">
                <a:tc>
                  <a:txBody>
                    <a:bodyPr/>
                    <a:lstStyle/>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Чешуйки почки плотно сомкнуты. Без видимых признаков роста. </a:t>
                      </a:r>
                      <a:r>
                        <a:rPr lang="ru-RU" sz="1200" b="0" kern="1200" dirty="0">
                          <a:solidFill>
                            <a:schemeClr val="dk1"/>
                          </a:solidFill>
                          <a:effectLst/>
                          <a:latin typeface="Times New Roman" panose="02020603050405020304" pitchFamily="18" charset="0"/>
                          <a:cs typeface="Times New Roman" panose="02020603050405020304" pitchFamily="18" charset="0"/>
                        </a:rPr>
                        <a:t>Морозостойкость</a:t>
                      </a:r>
                      <a:endParaRPr lang="pl-PL" sz="1200" b="0" kern="1200" dirty="0">
                        <a:solidFill>
                          <a:schemeClr val="dk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ru-RU" sz="1200" b="0" dirty="0">
                          <a:effectLst/>
                          <a:latin typeface="Times New Roman" panose="02020603050405020304" pitchFamily="18" charset="0"/>
                          <a:cs typeface="Times New Roman" panose="02020603050405020304" pitchFamily="18" charset="0"/>
                        </a:rPr>
                        <a:t>отвечает заявленной </a:t>
                      </a:r>
                      <a:endParaRPr lang="pl-PL"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Набухание бутонов, начало роста; Эта стадия бутонов может переносить понижение температуры </a:t>
                      </a:r>
                      <a:r>
                        <a:rPr lang="pl-PL" sz="1200" dirty="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от -12 до -9°C</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Раскрытие почек. Различимы цветки в соцветии. Эта стадия бутонов может выдерживать </a:t>
                      </a:r>
                      <a:r>
                        <a:rPr lang="pl-PL" sz="1200" dirty="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от -7 до -5°C</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Розовые трубки венчика (лепестки) короткие и закрытые. Эта стадия бутонов выдерживает заморозки </a:t>
                      </a:r>
                      <a:r>
                        <a:rPr lang="pl-PL" sz="1200" dirty="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от -5 до </a:t>
                      </a:r>
                      <a:r>
                        <a:rPr lang="pl-PL" sz="1200" dirty="0">
                          <a:effectLst/>
                          <a:latin typeface="Times New Roman" panose="02020603050405020304" pitchFamily="18" charset="0"/>
                          <a:cs typeface="Times New Roman" panose="02020603050405020304" pitchFamily="18" charset="0"/>
                        </a:rPr>
                        <a:t>-</a:t>
                      </a:r>
                      <a:r>
                        <a:rPr lang="ru-RU" sz="1200" dirty="0">
                          <a:effectLst/>
                          <a:latin typeface="Times New Roman" panose="02020603050405020304" pitchFamily="18" charset="0"/>
                          <a:cs typeface="Times New Roman" panose="02020603050405020304" pitchFamily="18" charset="0"/>
                        </a:rPr>
                        <a:t>4°C</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Отдельные цветки полностью развиты. Расширенные венчики теперь белые, но все еще закрытые. Эта стадия бутонов может выдерживать от -4,4 до -2,8°C </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Большинство цветков на кусте раскрылись. В этой стадии цветки могут выдерживать понижение до-2,2°C</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Трубки венчика опадают с цветков, обнажая маленькие зеленые плоды. Это наиболее уязвимая стадия для обморожения. Повреждение может произойти при 0°C</a:t>
                      </a:r>
                      <a:endParaRPr lang="pl-PL"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5239153"/>
                  </a:ext>
                </a:extLst>
              </a:tr>
            </a:tbl>
          </a:graphicData>
        </a:graphic>
      </p:graphicFrame>
      <p:pic>
        <p:nvPicPr>
          <p:cNvPr id="27" name="Рисунок 1" descr="Tight bud">
            <a:extLst>
              <a:ext uri="{FF2B5EF4-FFF2-40B4-BE49-F238E27FC236}">
                <a16:creationId xmlns:a16="http://schemas.microsoft.com/office/drawing/2014/main" id="{E4185482-9C6B-43CC-A91F-602E0AED62A9}"/>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366704" y="1442584"/>
            <a:ext cx="1055560" cy="1625376"/>
          </a:xfrm>
          <a:prstGeom prst="rect">
            <a:avLst/>
          </a:prstGeom>
          <a:noFill/>
          <a:ln>
            <a:noFill/>
          </a:ln>
        </p:spPr>
      </p:pic>
      <p:pic>
        <p:nvPicPr>
          <p:cNvPr id="28" name="Рисунок 4" descr="Budswell">
            <a:extLst>
              <a:ext uri="{FF2B5EF4-FFF2-40B4-BE49-F238E27FC236}">
                <a16:creationId xmlns:a16="http://schemas.microsoft.com/office/drawing/2014/main" id="{7B842665-BC6A-4DFD-BC23-447BDCD59FDF}"/>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915718" y="1442586"/>
            <a:ext cx="1055559" cy="1625374"/>
          </a:xfrm>
          <a:prstGeom prst="rect">
            <a:avLst/>
          </a:prstGeom>
          <a:noFill/>
          <a:ln>
            <a:noFill/>
          </a:ln>
        </p:spPr>
      </p:pic>
      <p:pic>
        <p:nvPicPr>
          <p:cNvPr id="29" name="Рисунок 7" descr="Tight cluster">
            <a:extLst>
              <a:ext uri="{FF2B5EF4-FFF2-40B4-BE49-F238E27FC236}">
                <a16:creationId xmlns:a16="http://schemas.microsoft.com/office/drawing/2014/main" id="{0D6BF1C6-C637-4570-A00C-B80EF4259FE7}"/>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464731" y="1442584"/>
            <a:ext cx="995895" cy="1625376"/>
          </a:xfrm>
          <a:prstGeom prst="rect">
            <a:avLst/>
          </a:prstGeom>
          <a:noFill/>
          <a:ln>
            <a:noFill/>
          </a:ln>
        </p:spPr>
      </p:pic>
      <p:pic>
        <p:nvPicPr>
          <p:cNvPr id="30" name="Рисунок 10" descr="Early pink bud">
            <a:extLst>
              <a:ext uri="{FF2B5EF4-FFF2-40B4-BE49-F238E27FC236}">
                <a16:creationId xmlns:a16="http://schemas.microsoft.com/office/drawing/2014/main" id="{7ACAB62F-DE89-4AFE-B9D5-0B6FF84A62B4}"/>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780141" y="1442586"/>
            <a:ext cx="1409700" cy="1146646"/>
          </a:xfrm>
          <a:prstGeom prst="rect">
            <a:avLst/>
          </a:prstGeom>
          <a:noFill/>
          <a:ln>
            <a:noFill/>
          </a:ln>
        </p:spPr>
      </p:pic>
      <p:pic>
        <p:nvPicPr>
          <p:cNvPr id="32" name="Рисунок 13" descr="Late pink bud">
            <a:extLst>
              <a:ext uri="{FF2B5EF4-FFF2-40B4-BE49-F238E27FC236}">
                <a16:creationId xmlns:a16="http://schemas.microsoft.com/office/drawing/2014/main" id="{AF642851-0B8B-4F75-B957-10F8048115B3}"/>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297500" y="1432561"/>
            <a:ext cx="1409700" cy="1143000"/>
          </a:xfrm>
          <a:prstGeom prst="rect">
            <a:avLst/>
          </a:prstGeom>
          <a:noFill/>
          <a:ln>
            <a:noFill/>
          </a:ln>
        </p:spPr>
      </p:pic>
      <p:pic>
        <p:nvPicPr>
          <p:cNvPr id="33" name="Рисунок 16" descr="Full bloom">
            <a:extLst>
              <a:ext uri="{FF2B5EF4-FFF2-40B4-BE49-F238E27FC236}">
                <a16:creationId xmlns:a16="http://schemas.microsoft.com/office/drawing/2014/main" id="{52BB830C-E4F9-4783-9737-04A3769E378A}"/>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8826946" y="1434142"/>
            <a:ext cx="1356360" cy="1150620"/>
          </a:xfrm>
          <a:prstGeom prst="rect">
            <a:avLst/>
          </a:prstGeom>
          <a:noFill/>
          <a:ln>
            <a:noFill/>
          </a:ln>
        </p:spPr>
      </p:pic>
      <p:pic>
        <p:nvPicPr>
          <p:cNvPr id="34" name="Рисунок 19" descr="Petal fall">
            <a:extLst>
              <a:ext uri="{FF2B5EF4-FFF2-40B4-BE49-F238E27FC236}">
                <a16:creationId xmlns:a16="http://schemas.microsoft.com/office/drawing/2014/main" id="{849DDA23-A17B-4EE9-9148-1C2A80E194A7}"/>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0329193" y="1450502"/>
            <a:ext cx="1356360" cy="1150620"/>
          </a:xfrm>
          <a:prstGeom prst="rect">
            <a:avLst/>
          </a:prstGeom>
          <a:noFill/>
          <a:ln>
            <a:noFill/>
          </a:ln>
        </p:spPr>
      </p:pic>
      <p:sp>
        <p:nvSpPr>
          <p:cNvPr id="35" name="pole tekstowe 34">
            <a:extLst>
              <a:ext uri="{FF2B5EF4-FFF2-40B4-BE49-F238E27FC236}">
                <a16:creationId xmlns:a16="http://schemas.microsoft.com/office/drawing/2014/main" id="{FDDCF44D-FE7F-4392-A9DB-47404EB3F6BA}"/>
              </a:ext>
            </a:extLst>
          </p:cNvPr>
          <p:cNvSpPr txBox="1"/>
          <p:nvPr/>
        </p:nvSpPr>
        <p:spPr>
          <a:xfrm>
            <a:off x="1187359" y="5086859"/>
            <a:ext cx="10584000" cy="474232"/>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dirty="0">
                <a:effectLst/>
              </a:rPr>
              <a:t>Схема 3. </a:t>
            </a:r>
            <a:r>
              <a:rPr lang="ru-RU" sz="1200" b="0" dirty="0">
                <a:effectLst/>
              </a:rPr>
              <a:t>Фазы развития почек у голубики высокорослой и их устойчивость на снижение температуры</a:t>
            </a:r>
            <a:r>
              <a:rPr lang="pl-PL" sz="1200" b="0" dirty="0">
                <a:effectLst/>
              </a:rPr>
              <a:t>; </a:t>
            </a:r>
            <a:r>
              <a:rPr lang="ru-RU" sz="1200" b="0" dirty="0">
                <a:effectLst/>
              </a:rPr>
              <a:t>www.canr.msu.edu/blueberries/weather/critical-spring-temperatures</a:t>
            </a:r>
          </a:p>
        </p:txBody>
      </p:sp>
    </p:spTree>
    <p:extLst>
      <p:ext uri="{BB962C8B-B14F-4D97-AF65-F5344CB8AC3E}">
        <p14:creationId xmlns:p14="http://schemas.microsoft.com/office/powerpoint/2010/main" val="3227075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11</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767711"/>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 ЗАМОРОЗКИ И ИХ ВРЕД ПЛАНТАЦИЯМ ГОЛУБИКИ</a:t>
            </a: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5.1. Виды заморозков (конвекционные и радиационные, адвективные и смешанные)</a:t>
            </a:r>
          </a:p>
        </p:txBody>
      </p:sp>
      <p:sp>
        <p:nvSpPr>
          <p:cNvPr id="3" name="pole tekstowe 2">
            <a:extLst>
              <a:ext uri="{FF2B5EF4-FFF2-40B4-BE49-F238E27FC236}">
                <a16:creationId xmlns:a16="http://schemas.microsoft.com/office/drawing/2014/main" id="{A28B75A2-F9E0-43F5-904C-EE9F74DD9001}"/>
              </a:ext>
            </a:extLst>
          </p:cNvPr>
          <p:cNvSpPr txBox="1"/>
          <p:nvPr/>
        </p:nvSpPr>
        <p:spPr>
          <a:xfrm>
            <a:off x="6785810" y="1491734"/>
            <a:ext cx="3834713" cy="1899494"/>
          </a:xfrm>
          <a:prstGeom prst="rect">
            <a:avLst/>
          </a:prstGeom>
          <a:noFill/>
        </p:spPr>
        <p:txBody>
          <a:bodyPr wrap="square" rtlCol="0">
            <a:spAutoFit/>
          </a:bodyPr>
          <a:lstStyle/>
          <a:p>
            <a:pPr indent="450215"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Заморозки или как их еще называют «утренники» это понижение температуры воздуха на поверхности почвы и растений ниже 0°С при положительных среднесуточных температурах воздуха.</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0CFEFBE9-3003-4C8A-ABE1-7C05E2D0A69D}"/>
              </a:ext>
            </a:extLst>
          </p:cNvPr>
          <p:cNvSpPr txBox="1"/>
          <p:nvPr/>
        </p:nvSpPr>
        <p:spPr>
          <a:xfrm>
            <a:off x="1372481" y="5227245"/>
            <a:ext cx="5140961" cy="312650"/>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az-Cyrl-AZ" dirty="0">
                <a:effectLst/>
                <a:latin typeface="Calibri" panose="020F0502020204030204" pitchFamily="34" charset="0"/>
                <a:ea typeface="Times New Roman" panose="02020603050405020304" pitchFamily="18" charset="0"/>
                <a:cs typeface="Times New Roman" panose="02020603050405020304" pitchFamily="18" charset="0"/>
              </a:rPr>
              <a:t>Схема 4. </a:t>
            </a:r>
            <a:r>
              <a:rPr lang="az-Cyrl-AZ" b="0" dirty="0">
                <a:effectLst/>
                <a:latin typeface="Calibri" panose="020F0502020204030204" pitchFamily="34" charset="0"/>
                <a:ea typeface="Times New Roman" panose="02020603050405020304" pitchFamily="18" charset="0"/>
                <a:cs typeface="Times New Roman" panose="02020603050405020304" pitchFamily="18" charset="0"/>
              </a:rPr>
              <a:t>Виды заморозков</a:t>
            </a:r>
            <a:endParaRPr lang="pl-PL"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Strzałka: w prawo 13">
            <a:extLst>
              <a:ext uri="{FF2B5EF4-FFF2-40B4-BE49-F238E27FC236}">
                <a16:creationId xmlns:a16="http://schemas.microsoft.com/office/drawing/2014/main" id="{D2025058-8925-48DF-8F3C-D44C4C82DF03}"/>
              </a:ext>
            </a:extLst>
          </p:cNvPr>
          <p:cNvSpPr/>
          <p:nvPr/>
        </p:nvSpPr>
        <p:spPr>
          <a:xfrm rot="19322309">
            <a:off x="2264724" y="2408017"/>
            <a:ext cx="1869440" cy="287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trzałka: w prawo 14">
            <a:extLst>
              <a:ext uri="{FF2B5EF4-FFF2-40B4-BE49-F238E27FC236}">
                <a16:creationId xmlns:a16="http://schemas.microsoft.com/office/drawing/2014/main" id="{CB52BA6C-7737-4A50-BE19-848DE4B303E4}"/>
              </a:ext>
            </a:extLst>
          </p:cNvPr>
          <p:cNvSpPr/>
          <p:nvPr/>
        </p:nvSpPr>
        <p:spPr>
          <a:xfrm rot="2220785">
            <a:off x="2282274" y="3660423"/>
            <a:ext cx="1869440" cy="287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29A14B28-B5ED-42B3-8CFD-B17DAD3B07E4}"/>
              </a:ext>
            </a:extLst>
          </p:cNvPr>
          <p:cNvSpPr/>
          <p:nvPr/>
        </p:nvSpPr>
        <p:spPr>
          <a:xfrm>
            <a:off x="4022404" y="1475820"/>
            <a:ext cx="2104076"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Конвекционные</a:t>
            </a:r>
            <a:endParaRPr lang="pl-PL" b="1" dirty="0">
              <a:solidFill>
                <a:schemeClr val="bg1"/>
              </a:solidFill>
            </a:endParaRPr>
          </a:p>
        </p:txBody>
      </p:sp>
      <p:sp>
        <p:nvSpPr>
          <p:cNvPr id="17" name="Prostokąt 16">
            <a:extLst>
              <a:ext uri="{FF2B5EF4-FFF2-40B4-BE49-F238E27FC236}">
                <a16:creationId xmlns:a16="http://schemas.microsoft.com/office/drawing/2014/main" id="{C06DBF4E-2129-4C8A-BC7C-7581F035548F}"/>
              </a:ext>
            </a:extLst>
          </p:cNvPr>
          <p:cNvSpPr/>
          <p:nvPr/>
        </p:nvSpPr>
        <p:spPr>
          <a:xfrm>
            <a:off x="4022404" y="2754125"/>
            <a:ext cx="2104076"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Радиационные</a:t>
            </a:r>
            <a:endParaRPr lang="pl-PL" b="1" dirty="0"/>
          </a:p>
        </p:txBody>
      </p:sp>
      <p:sp>
        <p:nvSpPr>
          <p:cNvPr id="18" name="Prostokąt 17">
            <a:extLst>
              <a:ext uri="{FF2B5EF4-FFF2-40B4-BE49-F238E27FC236}">
                <a16:creationId xmlns:a16="http://schemas.microsoft.com/office/drawing/2014/main" id="{146C32E2-9C83-4698-AA15-035A65769526}"/>
              </a:ext>
            </a:extLst>
          </p:cNvPr>
          <p:cNvSpPr/>
          <p:nvPr/>
        </p:nvSpPr>
        <p:spPr>
          <a:xfrm>
            <a:off x="4022404" y="4180941"/>
            <a:ext cx="2104076"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Адвективные</a:t>
            </a:r>
            <a:endParaRPr lang="pl-PL" b="1" dirty="0"/>
          </a:p>
        </p:txBody>
      </p:sp>
      <p:sp>
        <p:nvSpPr>
          <p:cNvPr id="19" name="Strzałka: w prawo 18">
            <a:extLst>
              <a:ext uri="{FF2B5EF4-FFF2-40B4-BE49-F238E27FC236}">
                <a16:creationId xmlns:a16="http://schemas.microsoft.com/office/drawing/2014/main" id="{22285024-8905-49F0-A604-A75BE581ADAC}"/>
              </a:ext>
            </a:extLst>
          </p:cNvPr>
          <p:cNvSpPr/>
          <p:nvPr/>
        </p:nvSpPr>
        <p:spPr>
          <a:xfrm>
            <a:off x="2041955" y="2958236"/>
            <a:ext cx="1869440" cy="287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174FDC78-A744-43C0-9FE5-508C53A48B44}"/>
              </a:ext>
            </a:extLst>
          </p:cNvPr>
          <p:cNvSpPr/>
          <p:nvPr/>
        </p:nvSpPr>
        <p:spPr>
          <a:xfrm>
            <a:off x="1261472" y="2758967"/>
            <a:ext cx="1990593" cy="767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ЗАМОРОЗКИ</a:t>
            </a:r>
            <a:endParaRPr lang="pl-PL" dirty="0"/>
          </a:p>
        </p:txBody>
      </p:sp>
    </p:spTree>
    <p:extLst>
      <p:ext uri="{BB962C8B-B14F-4D97-AF65-F5344CB8AC3E}">
        <p14:creationId xmlns:p14="http://schemas.microsoft.com/office/powerpoint/2010/main" val="21103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rzałka: w prawo 23">
            <a:extLst>
              <a:ext uri="{FF2B5EF4-FFF2-40B4-BE49-F238E27FC236}">
                <a16:creationId xmlns:a16="http://schemas.microsoft.com/office/drawing/2014/main" id="{04E2EDCB-317A-44CA-91AB-6F992A1E959F}"/>
              </a:ext>
            </a:extLst>
          </p:cNvPr>
          <p:cNvSpPr/>
          <p:nvPr/>
        </p:nvSpPr>
        <p:spPr>
          <a:xfrm>
            <a:off x="2929200" y="5073026"/>
            <a:ext cx="426720" cy="203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trzałka: w prawo 22">
            <a:extLst>
              <a:ext uri="{FF2B5EF4-FFF2-40B4-BE49-F238E27FC236}">
                <a16:creationId xmlns:a16="http://schemas.microsoft.com/office/drawing/2014/main" id="{539F10D0-AD85-4648-97A9-8B9446785E79}"/>
              </a:ext>
            </a:extLst>
          </p:cNvPr>
          <p:cNvSpPr/>
          <p:nvPr/>
        </p:nvSpPr>
        <p:spPr>
          <a:xfrm>
            <a:off x="2942752" y="3334273"/>
            <a:ext cx="426720" cy="203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prawo 12">
            <a:extLst>
              <a:ext uri="{FF2B5EF4-FFF2-40B4-BE49-F238E27FC236}">
                <a16:creationId xmlns:a16="http://schemas.microsoft.com/office/drawing/2014/main" id="{51D73CBA-1771-4A42-954D-2DCDBA66514E}"/>
              </a:ext>
            </a:extLst>
          </p:cNvPr>
          <p:cNvSpPr/>
          <p:nvPr/>
        </p:nvSpPr>
        <p:spPr>
          <a:xfrm>
            <a:off x="2980000" y="1543634"/>
            <a:ext cx="426720" cy="203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12</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691116" y="105282"/>
            <a:ext cx="11030673" cy="767711"/>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 ЗАМОРОЗКИ И ИХ ВРЕД ПЛАНТАЦИЯМ ГОЛУБИКИ</a:t>
            </a: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5.1. Виды заморозков (конвекционные и радиационные, адвективные и смешанные)</a:t>
            </a:r>
          </a:p>
        </p:txBody>
      </p:sp>
      <p:sp>
        <p:nvSpPr>
          <p:cNvPr id="3" name="pole tekstowe 2">
            <a:extLst>
              <a:ext uri="{FF2B5EF4-FFF2-40B4-BE49-F238E27FC236}">
                <a16:creationId xmlns:a16="http://schemas.microsoft.com/office/drawing/2014/main" id="{A28B75A2-F9E0-43F5-904C-EE9F74DD9001}"/>
              </a:ext>
            </a:extLst>
          </p:cNvPr>
          <p:cNvSpPr txBox="1"/>
          <p:nvPr/>
        </p:nvSpPr>
        <p:spPr>
          <a:xfrm>
            <a:off x="3596640" y="1041817"/>
            <a:ext cx="8249920" cy="1396664"/>
          </a:xfrm>
          <a:prstGeom prst="rect">
            <a:avLst/>
          </a:prstGeom>
          <a:solidFill>
            <a:srgbClr val="F0F4FA"/>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indent="450215" algn="just">
              <a:lnSpc>
                <a:spcPct val="107000"/>
              </a:lnSpc>
              <a:spcAft>
                <a:spcPts val="800"/>
              </a:spcAft>
            </a:pPr>
            <a:r>
              <a:rPr lang="ru-RU" sz="1600" dirty="0">
                <a:solidFill>
                  <a:srgbClr val="000000"/>
                </a:solidFill>
                <a:effectLst/>
                <a:latin typeface="Times New Roman" panose="02020603050405020304" pitchFamily="18" charset="0"/>
                <a:ea typeface="Times New Roman" panose="02020603050405020304" pitchFamily="18" charset="0"/>
              </a:rPr>
              <a:t>Это явление объясняется законами физики. Днем почва и растения накапливают тепло, а ночью отдают его воздуху. Согретые воздушные массы поднимаются вверх, а их место занимают холодные, которые весят больше. Чем меньше тепла накопит почва днем, тем больше она отдаст его ночью, и последствия для растений будут неприятные. Такие заморозки случаются в безветренную, ясную погоду</a:t>
            </a:r>
            <a:r>
              <a:rPr lang="pl-PL" sz="1600" dirty="0">
                <a:solidFill>
                  <a:srgbClr val="000000"/>
                </a:solidFill>
                <a:effectLst/>
                <a:latin typeface="Times New Roman" panose="02020603050405020304" pitchFamily="18" charset="0"/>
                <a:ea typeface="Times New Roman" panose="02020603050405020304" pitchFamily="18" charset="0"/>
              </a:rPr>
              <a:t>.</a:t>
            </a:r>
            <a:endParaRPr lang="pl-PL" sz="1050" dirty="0"/>
          </a:p>
        </p:txBody>
      </p:sp>
      <p:sp>
        <p:nvSpPr>
          <p:cNvPr id="16" name="Prostokąt 15">
            <a:extLst>
              <a:ext uri="{FF2B5EF4-FFF2-40B4-BE49-F238E27FC236}">
                <a16:creationId xmlns:a16="http://schemas.microsoft.com/office/drawing/2014/main" id="{29A14B28-B5ED-42B3-8CFD-B17DAD3B07E4}"/>
              </a:ext>
            </a:extLst>
          </p:cNvPr>
          <p:cNvSpPr/>
          <p:nvPr/>
        </p:nvSpPr>
        <p:spPr>
          <a:xfrm>
            <a:off x="1219199" y="1215146"/>
            <a:ext cx="1921196"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Конвекционные</a:t>
            </a:r>
            <a:endParaRPr lang="pl-PL" b="1" dirty="0">
              <a:solidFill>
                <a:schemeClr val="bg1"/>
              </a:solidFill>
            </a:endParaRPr>
          </a:p>
        </p:txBody>
      </p:sp>
      <p:sp>
        <p:nvSpPr>
          <p:cNvPr id="19" name="Prostokąt 18">
            <a:extLst>
              <a:ext uri="{FF2B5EF4-FFF2-40B4-BE49-F238E27FC236}">
                <a16:creationId xmlns:a16="http://schemas.microsoft.com/office/drawing/2014/main" id="{5BC04EE5-C157-4D41-83F5-347A11EE9320}"/>
              </a:ext>
            </a:extLst>
          </p:cNvPr>
          <p:cNvSpPr/>
          <p:nvPr/>
        </p:nvSpPr>
        <p:spPr>
          <a:xfrm>
            <a:off x="1219199" y="2992120"/>
            <a:ext cx="1926752"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Радиационные</a:t>
            </a:r>
            <a:endParaRPr lang="pl-PL" b="1" dirty="0"/>
          </a:p>
        </p:txBody>
      </p:sp>
      <p:sp>
        <p:nvSpPr>
          <p:cNvPr id="20" name="Prostokąt 19">
            <a:extLst>
              <a:ext uri="{FF2B5EF4-FFF2-40B4-BE49-F238E27FC236}">
                <a16:creationId xmlns:a16="http://schemas.microsoft.com/office/drawing/2014/main" id="{BBE379C5-5907-41F1-8770-90F58AF81C9A}"/>
              </a:ext>
            </a:extLst>
          </p:cNvPr>
          <p:cNvSpPr/>
          <p:nvPr/>
        </p:nvSpPr>
        <p:spPr>
          <a:xfrm>
            <a:off x="1219200" y="4715908"/>
            <a:ext cx="1926752" cy="8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Адвективные</a:t>
            </a:r>
            <a:endParaRPr lang="pl-PL" b="1" dirty="0"/>
          </a:p>
        </p:txBody>
      </p:sp>
      <p:sp>
        <p:nvSpPr>
          <p:cNvPr id="21" name="pole tekstowe 20">
            <a:extLst>
              <a:ext uri="{FF2B5EF4-FFF2-40B4-BE49-F238E27FC236}">
                <a16:creationId xmlns:a16="http://schemas.microsoft.com/office/drawing/2014/main" id="{8CD33086-CD79-4DCB-97EA-31CF296CF3BB}"/>
              </a:ext>
            </a:extLst>
          </p:cNvPr>
          <p:cNvSpPr txBox="1"/>
          <p:nvPr/>
        </p:nvSpPr>
        <p:spPr>
          <a:xfrm>
            <a:off x="3596640" y="2555298"/>
            <a:ext cx="8249920" cy="192360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indent="450215" algn="just">
              <a:lnSpc>
                <a:spcPct val="107000"/>
              </a:lnSpc>
              <a:spcAft>
                <a:spcPts val="800"/>
              </a:spcAft>
            </a:pPr>
            <a:r>
              <a:rPr lang="ru-RU" sz="1600" b="0" dirty="0">
                <a:effectLst/>
                <a:latin typeface="Times New Roman" panose="02020603050405020304" pitchFamily="18" charset="0"/>
                <a:ea typeface="Times New Roman" panose="02020603050405020304" pitchFamily="18" charset="0"/>
                <a:cs typeface="Times New Roman" panose="02020603050405020304" pitchFamily="18" charset="0"/>
              </a:rPr>
              <a:t>Земля получает тепло солнечной радиации и атмосферы и, в свою очередь, выделяет тепловую энергию в окружающую среду (длинноволновая радиация). Происходят радиационные весенние заморозки перед восходом солнца в ясную и тихую погоду</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i="0" dirty="0">
                <a:effectLst/>
                <a:latin typeface="Times New Roman" panose="02020603050405020304" pitchFamily="18" charset="0"/>
                <a:ea typeface="Times New Roman" panose="02020603050405020304" pitchFamily="18" charset="0"/>
                <a:cs typeface="Times New Roman" panose="02020603050405020304" pitchFamily="18" charset="0"/>
              </a:rPr>
              <a:t>при относительно низких среднесуточных температурах и интенсивном ночном излучении. При радиационных заморозках повреждаются в основном растения, расположенные</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rPr>
              <a:t>на пониженных местах вогнутых форм рельефа. Заморозки этого типа ограничиваются продолжительностью ночи и длятся обычно 5</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ea typeface="Times New Roman" panose="02020603050405020304" pitchFamily="18" charset="0"/>
              </a:rPr>
              <a:t>6 ч подряд.</a:t>
            </a:r>
            <a:endParaRPr lang="pl-PL" sz="1000" dirty="0"/>
          </a:p>
        </p:txBody>
      </p:sp>
      <p:sp>
        <p:nvSpPr>
          <p:cNvPr id="22" name="pole tekstowe 21">
            <a:extLst>
              <a:ext uri="{FF2B5EF4-FFF2-40B4-BE49-F238E27FC236}">
                <a16:creationId xmlns:a16="http://schemas.microsoft.com/office/drawing/2014/main" id="{2AF41EE5-F812-4991-AAE5-9F6B283D049C}"/>
              </a:ext>
            </a:extLst>
          </p:cNvPr>
          <p:cNvSpPr txBox="1"/>
          <p:nvPr/>
        </p:nvSpPr>
        <p:spPr>
          <a:xfrm>
            <a:off x="3596640" y="4600089"/>
            <a:ext cx="8249920" cy="1397947"/>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indent="450215" algn="just">
              <a:lnSpc>
                <a:spcPct val="107000"/>
              </a:lnSpc>
              <a:spcAft>
                <a:spcPts val="800"/>
              </a:spcAft>
            </a:pPr>
            <a:r>
              <a:rPr lang="ru-RU" sz="1600" b="0" dirty="0">
                <a:effectLst/>
                <a:latin typeface="Times New Roman" panose="02020603050405020304" pitchFamily="18" charset="0"/>
                <a:ea typeface="Times New Roman" panose="02020603050405020304" pitchFamily="18" charset="0"/>
                <a:cs typeface="Times New Roman" panose="02020603050405020304" pitchFamily="18" charset="0"/>
              </a:rPr>
              <a:t>З</a:t>
            </a:r>
            <a:r>
              <a:rPr lang="ru-RU" sz="1600" dirty="0">
                <a:latin typeface="Times New Roman" panose="02020603050405020304" pitchFamily="18" charset="0"/>
                <a:cs typeface="Times New Roman" panose="02020603050405020304" pitchFamily="18" charset="0"/>
              </a:rPr>
              <a:t>аморозки возникают в результате прихода волн холодного арктического воздуха с температурой ниже 0°С обычно в начале весны и поздней осенью, при полной облачности и определённой силе ветра; могут держаться в течение длительного времени. Характерны, в основном, для северных регионов, где сроки посадки культур более поздние, чем в средней полосе или на юге.</a:t>
            </a:r>
            <a:endParaRPr lang="pl-PL"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6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13" grpId="0" animBg="1"/>
      <p:bldP spid="3" grpId="0" animBg="1"/>
      <p:bldP spid="16" grpId="0" animBg="1"/>
      <p:bldP spid="19" grpId="0" animBg="1"/>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13</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158239" y="105282"/>
            <a:ext cx="10563550" cy="767711"/>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 ЗАМОРОЗКИ И ИХ ВРЕД ПЛАНТАЦИЯМ ГОЛУБИКИ</a:t>
            </a: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5.2. Влияние весенних заморозков и их силы на здоровье плантации и величину урожая</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1535275" y="1012491"/>
            <a:ext cx="9809478" cy="2303387"/>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Весенние заморозки повреждают листья, распускающиеся почки, верхушки побегов, соцветия, осенние заморозки – листья, иногда ягоды.</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Если весной применять затенение в виде сеток, можно добиться пробуждения почек немного позже – на неделю – две. Этот простой прием может помочь перейти без существенных потерь весенние поздние заморозки. А развитие почек со временем ускорится и выйдет на нужный термин. Этот способ трудоемок и нуждается в дополнительных средствах, а успех его зависит от практического опыта агронома наблюдать и предвидеть.</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pl-PL" sz="1050" dirty="0"/>
          </a:p>
        </p:txBody>
      </p:sp>
      <p:pic>
        <p:nvPicPr>
          <p:cNvPr id="19" name="Obraz 18">
            <a:extLst>
              <a:ext uri="{FF2B5EF4-FFF2-40B4-BE49-F238E27FC236}">
                <a16:creationId xmlns:a16="http://schemas.microsoft.com/office/drawing/2014/main" id="{E30F8825-71EF-4AF1-AC51-949ACF5830D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635760" y="3049792"/>
            <a:ext cx="9729214" cy="2811065"/>
          </a:xfrm>
          <a:prstGeom prst="rect">
            <a:avLst/>
          </a:prstGeom>
        </p:spPr>
      </p:pic>
    </p:spTree>
    <p:extLst>
      <p:ext uri="{BB962C8B-B14F-4D97-AF65-F5344CB8AC3E}">
        <p14:creationId xmlns:p14="http://schemas.microsoft.com/office/powerpoint/2010/main" val="310766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14</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083071" y="105282"/>
            <a:ext cx="10638718" cy="1365758"/>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6.1 Сорта голубики высокой приспособленные к ультраморозному климату с очень коротким термином вегетации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7030720" y="1755406"/>
            <a:ext cx="4691068" cy="2270109"/>
          </a:xfrm>
          <a:prstGeom prst="rect">
            <a:avLst/>
          </a:prstGeom>
          <a:noFill/>
        </p:spPr>
        <p:txBody>
          <a:bodyPr wrap="square" rtlCol="0">
            <a:spAutoFit/>
          </a:bodyPr>
          <a:lstStyle/>
          <a:p>
            <a:pPr indent="355600">
              <a:lnSpc>
                <a:spcPct val="150000"/>
              </a:lnSpc>
            </a:pPr>
            <a:r>
              <a:rPr lang="ru-RU" sz="1600" dirty="0">
                <a:latin typeface="Times New Roman" panose="02020603050405020304" pitchFamily="18" charset="0"/>
                <a:cs typeface="Times New Roman" panose="02020603050405020304" pitchFamily="18" charset="0"/>
              </a:rPr>
              <a:t>С учетом климатических условий России можем выделить группы сортов наиболее им соответствующие. Так для регионов с наиболее суровым климатом рекомендуем сорта скорее любительские или низкоурожайные, к примеру: Patriot, Kaz</a:t>
            </a:r>
            <a:r>
              <a:rPr lang="pl-PL" sz="1600" dirty="0">
                <a:latin typeface="Times New Roman" panose="02020603050405020304" pitchFamily="18" charset="0"/>
                <a:cs typeface="Times New Roman" panose="02020603050405020304" pitchFamily="18" charset="0"/>
              </a:rPr>
              <a:t>P</a:t>
            </a:r>
            <a:r>
              <a:rPr lang="ru-RU" sz="1600" dirty="0">
                <a:latin typeface="Times New Roman" panose="02020603050405020304" pitchFamily="18" charset="0"/>
                <a:cs typeface="Times New Roman" panose="02020603050405020304" pitchFamily="18" charset="0"/>
              </a:rPr>
              <a:t>liszka, Polaris, Chippewa, North Country. </a:t>
            </a:r>
          </a:p>
        </p:txBody>
      </p:sp>
      <p:graphicFrame>
        <p:nvGraphicFramePr>
          <p:cNvPr id="7" name="Tabela 6">
            <a:extLst>
              <a:ext uri="{FF2B5EF4-FFF2-40B4-BE49-F238E27FC236}">
                <a16:creationId xmlns:a16="http://schemas.microsoft.com/office/drawing/2014/main" id="{D968E28A-9A20-4FE0-B97C-F72594A9F01F}"/>
              </a:ext>
            </a:extLst>
          </p:cNvPr>
          <p:cNvGraphicFramePr>
            <a:graphicFrameLocks noGrp="1"/>
          </p:cNvGraphicFramePr>
          <p:nvPr>
            <p:extLst>
              <p:ext uri="{D42A27DB-BD31-4B8C-83A1-F6EECF244321}">
                <p14:modId xmlns:p14="http://schemas.microsoft.com/office/powerpoint/2010/main" val="3508706272"/>
              </p:ext>
            </p:extLst>
          </p:nvPr>
        </p:nvGraphicFramePr>
        <p:xfrm>
          <a:off x="1155871" y="1755406"/>
          <a:ext cx="5688178" cy="2773052"/>
        </p:xfrm>
        <a:graphic>
          <a:graphicData uri="http://schemas.openxmlformats.org/drawingml/2006/table">
            <a:tbl>
              <a:tblPr firstRow="1" firstCol="1" bandRow="1">
                <a:tableStyleId>{5C22544A-7EE6-4342-B048-85BDC9FD1C3A}</a:tableStyleId>
              </a:tblPr>
              <a:tblGrid>
                <a:gridCol w="1176249">
                  <a:extLst>
                    <a:ext uri="{9D8B030D-6E8A-4147-A177-3AD203B41FA5}">
                      <a16:colId xmlns:a16="http://schemas.microsoft.com/office/drawing/2014/main" val="1422923431"/>
                    </a:ext>
                  </a:extLst>
                </a:gridCol>
                <a:gridCol w="2654287">
                  <a:extLst>
                    <a:ext uri="{9D8B030D-6E8A-4147-A177-3AD203B41FA5}">
                      <a16:colId xmlns:a16="http://schemas.microsoft.com/office/drawing/2014/main" val="3553972606"/>
                    </a:ext>
                  </a:extLst>
                </a:gridCol>
                <a:gridCol w="1857642">
                  <a:extLst>
                    <a:ext uri="{9D8B030D-6E8A-4147-A177-3AD203B41FA5}">
                      <a16:colId xmlns:a16="http://schemas.microsoft.com/office/drawing/2014/main" val="2168511143"/>
                    </a:ext>
                  </a:extLst>
                </a:gridCol>
              </a:tblGrid>
              <a:tr h="1036839">
                <a:tc>
                  <a:txBody>
                    <a:bodyPr/>
                    <a:lstStyle/>
                    <a:p>
                      <a:pPr algn="ctr">
                        <a:lnSpc>
                          <a:spcPct val="107000"/>
                        </a:lnSpc>
                        <a:spcAft>
                          <a:spcPts val="800"/>
                        </a:spcAft>
                      </a:pPr>
                      <a:r>
                        <a:rPr lang="ru-RU" sz="1400" dirty="0">
                          <a:effectLst/>
                          <a:latin typeface="Times New Roman" panose="02020603050405020304" pitchFamily="18" charset="0"/>
                          <a:cs typeface="Times New Roman" panose="02020603050405020304" pitchFamily="18" charset="0"/>
                        </a:rPr>
                        <a:t>По времени созревания</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az-Cyrl-AZ" sz="1400" dirty="0">
                          <a:effectLst/>
                          <a:latin typeface="Times New Roman" panose="02020603050405020304" pitchFamily="18" charset="0"/>
                          <a:ea typeface="Times New Roman" panose="02020603050405020304" pitchFamily="18" charset="0"/>
                          <a:cs typeface="Times New Roman" panose="02020603050405020304" pitchFamily="18" charset="0"/>
                        </a:rPr>
                        <a:t>Название сорта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a:effectLst/>
                          <a:latin typeface="Times New Roman" panose="02020603050405020304" pitchFamily="18" charset="0"/>
                          <a:cs typeface="Times New Roman" panose="02020603050405020304" pitchFamily="18" charset="0"/>
                        </a:rPr>
                        <a:t>Примечания</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632434"/>
                  </a:ext>
                </a:extLst>
              </a:tr>
              <a:tr h="586720">
                <a:tc>
                  <a:txBody>
                    <a:bodyPr/>
                    <a:lstStyle/>
                    <a:p>
                      <a:pPr algn="ctr">
                        <a:lnSpc>
                          <a:spcPct val="107000"/>
                        </a:lnSpc>
                        <a:spcAft>
                          <a:spcPts val="800"/>
                        </a:spcAft>
                      </a:pPr>
                      <a:r>
                        <a:rPr lang="ru-RU" sz="1400">
                          <a:effectLst/>
                          <a:latin typeface="Times New Roman" panose="02020603050405020304" pitchFamily="18" charset="0"/>
                          <a:cs typeface="Times New Roman" panose="02020603050405020304" pitchFamily="18" charset="0"/>
                        </a:rPr>
                        <a:t>Ранние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Patriot</a:t>
                      </a:r>
                      <a:r>
                        <a:rPr lang="ru-RU"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Kaz</a:t>
                      </a:r>
                      <a:r>
                        <a:rPr lang="pl-PL" sz="1400" dirty="0">
                          <a:effectLst/>
                          <a:latin typeface="Times New Roman" panose="02020603050405020304" pitchFamily="18" charset="0"/>
                          <a:cs typeface="Times New Roman" panose="02020603050405020304" pitchFamily="18" charset="0"/>
                        </a:rPr>
                        <a:t>P</a:t>
                      </a:r>
                      <a:r>
                        <a:rPr lang="en-US" sz="1400" dirty="0" err="1">
                          <a:effectLst/>
                          <a:latin typeface="Times New Roman" panose="02020603050405020304" pitchFamily="18" charset="0"/>
                          <a:cs typeface="Times New Roman" panose="02020603050405020304" pitchFamily="18" charset="0"/>
                        </a:rPr>
                        <a:t>liszka</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l">
                        <a:lnSpc>
                          <a:spcPct val="107000"/>
                        </a:lnSpc>
                        <a:spcAft>
                          <a:spcPts val="800"/>
                        </a:spcAft>
                      </a:pPr>
                      <a:r>
                        <a:rPr lang="ru-RU" sz="1400" dirty="0">
                          <a:effectLst/>
                          <a:latin typeface="Times New Roman" panose="02020603050405020304" pitchFamily="18" charset="0"/>
                          <a:cs typeface="Times New Roman" panose="02020603050405020304" pitchFamily="18" charset="0"/>
                        </a:rPr>
                        <a:t>Для различных частей зоны сорта подбирают опытным путём</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2476420"/>
                  </a:ext>
                </a:extLst>
              </a:tr>
              <a:tr h="1149493">
                <a:tc>
                  <a:txBody>
                    <a:bodyPr/>
                    <a:lstStyle/>
                    <a:p>
                      <a:pPr algn="ctr">
                        <a:lnSpc>
                          <a:spcPct val="107000"/>
                        </a:lnSpc>
                        <a:spcAft>
                          <a:spcPts val="800"/>
                        </a:spcAft>
                      </a:pPr>
                      <a:r>
                        <a:rPr lang="ru-RU" sz="1400" dirty="0">
                          <a:effectLst/>
                          <a:latin typeface="Times New Roman" panose="02020603050405020304" pitchFamily="18" charset="0"/>
                          <a:cs typeface="Times New Roman" panose="02020603050405020304" pitchFamily="18" charset="0"/>
                        </a:rPr>
                        <a:t>Средние</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Polaris, Chippewa, North </a:t>
                      </a:r>
                      <a:r>
                        <a:rPr lang="ru-RU" sz="1400" dirty="0">
                          <a:effectLst/>
                          <a:latin typeface="Times New Roman" panose="02020603050405020304" pitchFamily="18" charset="0"/>
                          <a:cs typeface="Times New Roman" panose="02020603050405020304" pitchFamily="18" charset="0"/>
                        </a:rPr>
                        <a:t>С</a:t>
                      </a:r>
                      <a:r>
                        <a:rPr lang="en-US" sz="1400" dirty="0" err="1">
                          <a:effectLst/>
                          <a:latin typeface="Times New Roman" panose="02020603050405020304" pitchFamily="18" charset="0"/>
                          <a:cs typeface="Times New Roman" panose="02020603050405020304" pitchFamily="18" charset="0"/>
                        </a:rPr>
                        <a:t>ountry</a:t>
                      </a:r>
                      <a:r>
                        <a:rPr lang="en-US" sz="1400" dirty="0">
                          <a:effectLst/>
                          <a:latin typeface="Times New Roman" panose="02020603050405020304" pitchFamily="18" charset="0"/>
                          <a:cs typeface="Times New Roman" panose="02020603050405020304" pitchFamily="18" charset="0"/>
                        </a:rPr>
                        <a:t>, North Blue, Rubel</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pl-PL"/>
                    </a:p>
                  </a:txBody>
                  <a:tcPr/>
                </a:tc>
                <a:extLst>
                  <a:ext uri="{0D108BD9-81ED-4DB2-BD59-A6C34878D82A}">
                    <a16:rowId xmlns:a16="http://schemas.microsoft.com/office/drawing/2014/main" val="2924891492"/>
                  </a:ext>
                </a:extLst>
              </a:tr>
            </a:tbl>
          </a:graphicData>
        </a:graphic>
      </p:graphicFrame>
      <p:sp>
        <p:nvSpPr>
          <p:cNvPr id="12" name="pole tekstowe 11">
            <a:extLst>
              <a:ext uri="{FF2B5EF4-FFF2-40B4-BE49-F238E27FC236}">
                <a16:creationId xmlns:a16="http://schemas.microsoft.com/office/drawing/2014/main" id="{0A8B52AF-21B1-4FC7-8147-82D0751177B5}"/>
              </a:ext>
            </a:extLst>
          </p:cNvPr>
          <p:cNvSpPr txBox="1"/>
          <p:nvPr/>
        </p:nvSpPr>
        <p:spPr>
          <a:xfrm>
            <a:off x="1112191" y="4528458"/>
            <a:ext cx="5731858" cy="543162"/>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dirty="0">
                <a:effectLst/>
              </a:rPr>
              <a:t>Таблица 2</a:t>
            </a:r>
            <a:r>
              <a:rPr lang="pl-PL" dirty="0">
                <a:effectLst/>
              </a:rPr>
              <a:t>. </a:t>
            </a:r>
            <a:r>
              <a:rPr lang="ru-RU" b="0" dirty="0">
                <a:effectLst/>
              </a:rPr>
              <a:t>Сорта голубики высокорослой приспособленные к ультраморозному климату с очень коротким термином вегетации</a:t>
            </a:r>
          </a:p>
        </p:txBody>
      </p:sp>
    </p:spTree>
    <p:extLst>
      <p:ext uri="{BB962C8B-B14F-4D97-AF65-F5344CB8AC3E}">
        <p14:creationId xmlns:p14="http://schemas.microsoft.com/office/powerpoint/2010/main" val="106635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15</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78158" y="105282"/>
            <a:ext cx="10343631" cy="1365758"/>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6.1 Сорта голубики высокой приспособленные к ультраморозному климату с очень коротким термином вегетации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pole tekstowe 12">
            <a:extLst>
              <a:ext uri="{FF2B5EF4-FFF2-40B4-BE49-F238E27FC236}">
                <a16:creationId xmlns:a16="http://schemas.microsoft.com/office/drawing/2014/main" id="{6BF8F186-90A6-47DC-A943-25CE739D15BB}"/>
              </a:ext>
            </a:extLst>
          </p:cNvPr>
          <p:cNvSpPr txBox="1"/>
          <p:nvPr/>
        </p:nvSpPr>
        <p:spPr>
          <a:xfrm>
            <a:off x="5811520" y="1563405"/>
            <a:ext cx="5910269" cy="3785652"/>
          </a:xfrm>
          <a:prstGeom prst="rect">
            <a:avLst/>
          </a:prstGeom>
          <a:solidFill>
            <a:schemeClr val="bg1"/>
          </a:solidFill>
        </p:spPr>
        <p:txBody>
          <a:bodyPr wrap="square" rtlCol="0">
            <a:spAutoFit/>
          </a:bodyPr>
          <a:lstStyle/>
          <a:p>
            <a:pPr indent="355600"/>
            <a:r>
              <a:rPr lang="ru-RU" sz="1600" dirty="0"/>
              <a:t>Они выдерживают даже понижение до -40.0˚С, учитывая наличие хотя бы небольшого снежного покрова. </a:t>
            </a:r>
          </a:p>
          <a:p>
            <a:r>
              <a:rPr lang="ru-RU" sz="1600" dirty="0"/>
              <a:t>Дозревают в очень кратком периоде. Kaz</a:t>
            </a:r>
            <a:r>
              <a:rPr lang="pl-PL" sz="1600" dirty="0"/>
              <a:t>P</a:t>
            </a:r>
            <a:r>
              <a:rPr lang="ru-RU" sz="1600" dirty="0"/>
              <a:t>liszka и Patriot можно позиционировать как ранние, другие дозревают практически одновременно. </a:t>
            </a:r>
            <a:endParaRPr lang="pl-PL" sz="1600" dirty="0"/>
          </a:p>
          <a:p>
            <a:pPr indent="355600"/>
            <a:endParaRPr lang="pl-PL" sz="1600" dirty="0"/>
          </a:p>
          <a:p>
            <a:pPr indent="355600"/>
            <a:r>
              <a:rPr lang="ru-RU" sz="1600" dirty="0"/>
              <a:t>Все названные сорта за исключением Patriot произведены от </a:t>
            </a:r>
            <a:r>
              <a:rPr lang="ru-RU" sz="1600" i="1" dirty="0"/>
              <a:t>Vaccinium corymbose </a:t>
            </a:r>
            <a:r>
              <a:rPr lang="ru-RU" sz="1600" dirty="0"/>
              <a:t>или голубики высокорослой и </a:t>
            </a:r>
            <a:r>
              <a:rPr lang="ru-RU" sz="1600" i="1" dirty="0"/>
              <a:t>Vaccinium angustifolium </a:t>
            </a:r>
            <a:r>
              <a:rPr lang="ru-RU" sz="1600" dirty="0"/>
              <a:t>(голубики низкой или узколистой). </a:t>
            </a:r>
            <a:endParaRPr lang="pl-PL" sz="1600" dirty="0"/>
          </a:p>
          <a:p>
            <a:pPr indent="355600"/>
            <a:endParaRPr lang="pl-PL" sz="1600" dirty="0"/>
          </a:p>
          <a:p>
            <a:pPr indent="355600"/>
            <a:r>
              <a:rPr lang="ru-RU" sz="1600" dirty="0"/>
              <a:t>Они имеют в основном компактную, приземистую форма куста, лучше укрываются под снегом. От природы очень морозоустойчивые, плодовитые, не дают такого урожая как </a:t>
            </a:r>
            <a:r>
              <a:rPr lang="en-US" sz="1600" dirty="0"/>
              <a:t>Duke</a:t>
            </a:r>
            <a:r>
              <a:rPr lang="ru-RU" sz="1600" dirty="0"/>
              <a:t> или </a:t>
            </a:r>
            <a:r>
              <a:rPr lang="en-US" sz="1600" dirty="0" err="1"/>
              <a:t>Bluecrop</a:t>
            </a:r>
            <a:r>
              <a:rPr lang="ru-RU" sz="1600" dirty="0"/>
              <a:t> но очень хорошо проявляют себя в любительском садоводстве.</a:t>
            </a:r>
          </a:p>
        </p:txBody>
      </p:sp>
      <p:pic>
        <p:nvPicPr>
          <p:cNvPr id="14" name="Obraz 13">
            <a:extLst>
              <a:ext uri="{FF2B5EF4-FFF2-40B4-BE49-F238E27FC236}">
                <a16:creationId xmlns:a16="http://schemas.microsoft.com/office/drawing/2014/main" id="{3D2AA83C-6D36-4152-AA67-93545BC70BE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414056" y="1471039"/>
            <a:ext cx="4103965" cy="4178413"/>
          </a:xfrm>
          <a:prstGeom prst="rect">
            <a:avLst/>
          </a:prstGeom>
          <a:ln w="19050">
            <a:noFill/>
          </a:ln>
        </p:spPr>
      </p:pic>
      <p:sp>
        <p:nvSpPr>
          <p:cNvPr id="15" name="pole tekstowe 14">
            <a:extLst>
              <a:ext uri="{FF2B5EF4-FFF2-40B4-BE49-F238E27FC236}">
                <a16:creationId xmlns:a16="http://schemas.microsoft.com/office/drawing/2014/main" id="{E4CA0AD1-9BB6-460A-B0A1-8A9AD3F0DA7E}"/>
              </a:ext>
            </a:extLst>
          </p:cNvPr>
          <p:cNvSpPr txBox="1"/>
          <p:nvPr/>
        </p:nvSpPr>
        <p:spPr>
          <a:xfrm>
            <a:off x="1414056" y="5335324"/>
            <a:ext cx="4103966" cy="312650"/>
          </a:xfrm>
          <a:prstGeom prst="rect">
            <a:avLst/>
          </a:prstGeom>
          <a:solidFill>
            <a:schemeClr val="bg1">
              <a:alpha val="77000"/>
            </a:schemeClr>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lnSpc>
                <a:spcPct val="107000"/>
              </a:lnSpc>
              <a:spcAft>
                <a:spcPts val="800"/>
              </a:spcAft>
            </a:pPr>
            <a:r>
              <a:rPr lang="pl-PL" b="0" dirty="0" err="1">
                <a:effectLst/>
              </a:rPr>
              <a:t>KazPliszka</a:t>
            </a:r>
            <a:endParaRPr lang="ru-RU" b="0" dirty="0">
              <a:effectLst/>
            </a:endParaRPr>
          </a:p>
        </p:txBody>
      </p:sp>
    </p:spTree>
    <p:extLst>
      <p:ext uri="{BB962C8B-B14F-4D97-AF65-F5344CB8AC3E}">
        <p14:creationId xmlns:p14="http://schemas.microsoft.com/office/powerpoint/2010/main" val="598159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16</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96366" y="105282"/>
            <a:ext cx="10325423" cy="1069395"/>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6.2. Сорта голубики высокорослой рекомендованные для умеренного климата</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7914639" y="1458079"/>
            <a:ext cx="3807150" cy="1899494"/>
          </a:xfrm>
          <a:prstGeom prst="rect">
            <a:avLst/>
          </a:prstGeom>
          <a:noFill/>
        </p:spPr>
        <p:txBody>
          <a:bodyPr wrap="square" rtlCol="0">
            <a:spAutoFit/>
          </a:bodyPr>
          <a:lstStyle/>
          <a:p>
            <a:pPr indent="450215">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Для регионов относящихся к зонам с морозоустойчивостью по классификации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USDA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от 5 (4б) до 7 и даже 8, мы рекомендуем сорта поданные в таблице 3.</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0A8B52AF-21B1-4FC7-8147-82D0751177B5}"/>
              </a:ext>
            </a:extLst>
          </p:cNvPr>
          <p:cNvSpPr txBox="1"/>
          <p:nvPr/>
        </p:nvSpPr>
        <p:spPr>
          <a:xfrm>
            <a:off x="1396366" y="5281823"/>
            <a:ext cx="7117082" cy="276614"/>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dirty="0">
                <a:effectLst/>
              </a:rPr>
              <a:t>Таблица 3</a:t>
            </a:r>
            <a:r>
              <a:rPr lang="pl-PL" sz="1200" b="0" dirty="0">
                <a:effectLst/>
              </a:rPr>
              <a:t>. </a:t>
            </a:r>
            <a:r>
              <a:rPr lang="ru-RU" sz="1200" b="0" dirty="0">
                <a:effectLst/>
              </a:rPr>
              <a:t>Сорта голубики высокорослой рекомендованные для умеренного климата </a:t>
            </a:r>
          </a:p>
        </p:txBody>
      </p:sp>
      <p:graphicFrame>
        <p:nvGraphicFramePr>
          <p:cNvPr id="15" name="Tabela 14">
            <a:extLst>
              <a:ext uri="{FF2B5EF4-FFF2-40B4-BE49-F238E27FC236}">
                <a16:creationId xmlns:a16="http://schemas.microsoft.com/office/drawing/2014/main" id="{F515A0F0-6427-4BC1-9E17-9AD376D11B88}"/>
              </a:ext>
            </a:extLst>
          </p:cNvPr>
          <p:cNvGraphicFramePr>
            <a:graphicFrameLocks noGrp="1"/>
          </p:cNvGraphicFramePr>
          <p:nvPr>
            <p:extLst>
              <p:ext uri="{D42A27DB-BD31-4B8C-83A1-F6EECF244321}">
                <p14:modId xmlns:p14="http://schemas.microsoft.com/office/powerpoint/2010/main" val="3496000330"/>
              </p:ext>
            </p:extLst>
          </p:nvPr>
        </p:nvGraphicFramePr>
        <p:xfrm>
          <a:off x="1396366" y="1506758"/>
          <a:ext cx="6376034" cy="3811494"/>
        </p:xfrm>
        <a:graphic>
          <a:graphicData uri="http://schemas.openxmlformats.org/drawingml/2006/table">
            <a:tbl>
              <a:tblPr firstRow="1" firstCol="1" bandRow="1">
                <a:tableStyleId>{5C22544A-7EE6-4342-B048-85BDC9FD1C3A}</a:tableStyleId>
              </a:tblPr>
              <a:tblGrid>
                <a:gridCol w="1579446">
                  <a:extLst>
                    <a:ext uri="{9D8B030D-6E8A-4147-A177-3AD203B41FA5}">
                      <a16:colId xmlns:a16="http://schemas.microsoft.com/office/drawing/2014/main" val="2118845440"/>
                    </a:ext>
                  </a:extLst>
                </a:gridCol>
                <a:gridCol w="3031479">
                  <a:extLst>
                    <a:ext uri="{9D8B030D-6E8A-4147-A177-3AD203B41FA5}">
                      <a16:colId xmlns:a16="http://schemas.microsoft.com/office/drawing/2014/main" val="1037280617"/>
                    </a:ext>
                  </a:extLst>
                </a:gridCol>
                <a:gridCol w="1765109">
                  <a:extLst>
                    <a:ext uri="{9D8B030D-6E8A-4147-A177-3AD203B41FA5}">
                      <a16:colId xmlns:a16="http://schemas.microsoft.com/office/drawing/2014/main" val="1431727309"/>
                    </a:ext>
                  </a:extLst>
                </a:gridCol>
              </a:tblGrid>
              <a:tr h="853432">
                <a:tc>
                  <a:txBody>
                    <a:bodyPr/>
                    <a:lstStyle/>
                    <a:p>
                      <a:pPr algn="ctr">
                        <a:lnSpc>
                          <a:spcPct val="107000"/>
                        </a:lnSpc>
                        <a:spcAft>
                          <a:spcPts val="800"/>
                        </a:spcAft>
                      </a:pPr>
                      <a:r>
                        <a:rPr lang="ru-RU" sz="1400" dirty="0">
                          <a:effectLst/>
                          <a:latin typeface="Times New Roman" panose="02020603050405020304" pitchFamily="18" charset="0"/>
                          <a:cs typeface="Times New Roman" panose="02020603050405020304" pitchFamily="18" charset="0"/>
                        </a:rPr>
                        <a:t>По времени созревания</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pl-PL" sz="1400">
                          <a:effectLst/>
                          <a:latin typeface="Times New Roman" panose="02020603050405020304" pitchFamily="18" charset="0"/>
                          <a:cs typeface="Times New Roman" panose="02020603050405020304" pitchFamily="18" charset="0"/>
                        </a:rPr>
                        <a:t>Название </a:t>
                      </a:r>
                      <a:r>
                        <a:rPr lang="ru-RU" sz="1400">
                          <a:effectLst/>
                          <a:latin typeface="Times New Roman" panose="02020603050405020304" pitchFamily="18" charset="0"/>
                          <a:cs typeface="Times New Roman" panose="02020603050405020304" pitchFamily="18" charset="0"/>
                        </a:rPr>
                        <a:t>сорта</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a:effectLst/>
                          <a:latin typeface="Times New Roman" panose="02020603050405020304" pitchFamily="18" charset="0"/>
                          <a:cs typeface="Times New Roman" panose="02020603050405020304" pitchFamily="18" charset="0"/>
                        </a:rPr>
                        <a:t>Перспективные сорта</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4903224"/>
                  </a:ext>
                </a:extLst>
              </a:tr>
              <a:tr h="417066">
                <a:tc>
                  <a:txBody>
                    <a:bodyPr/>
                    <a:lstStyle/>
                    <a:p>
                      <a:pPr algn="just">
                        <a:lnSpc>
                          <a:spcPct val="107000"/>
                        </a:lnSpc>
                        <a:spcAft>
                          <a:spcPts val="800"/>
                        </a:spcAft>
                      </a:pPr>
                      <a:r>
                        <a:rPr lang="ru-RU" sz="1400" dirty="0">
                          <a:effectLst/>
                          <a:latin typeface="Times New Roman" panose="02020603050405020304" pitchFamily="18" charset="0"/>
                          <a:cs typeface="Times New Roman" panose="02020603050405020304" pitchFamily="18" charset="0"/>
                        </a:rPr>
                        <a:t>ранние</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Duke</a:t>
                      </a:r>
                      <a:r>
                        <a:rPr lang="ru-RU"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Earliblue</a:t>
                      </a:r>
                      <a:r>
                        <a:rPr lang="ru-RU"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Chanticleer</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a:effectLst/>
                          <a:latin typeface="Times New Roman" panose="02020603050405020304" pitchFamily="18" charset="0"/>
                          <a:cs typeface="Times New Roman" panose="02020603050405020304" pitchFamily="18" charset="0"/>
                        </a:rPr>
                        <a:t>Pinacle</a:t>
                      </a:r>
                      <a:r>
                        <a:rPr lang="ru-RU" sz="1400">
                          <a:effectLst/>
                          <a:latin typeface="Times New Roman" panose="02020603050405020304" pitchFamily="18" charset="0"/>
                          <a:cs typeface="Times New Roman" panose="02020603050405020304" pitchFamily="18" charset="0"/>
                        </a:rPr>
                        <a:t>, </a:t>
                      </a:r>
                      <a:r>
                        <a:rPr lang="en-US" sz="1400">
                          <a:effectLst/>
                          <a:latin typeface="Times New Roman" panose="02020603050405020304" pitchFamily="18" charset="0"/>
                          <a:cs typeface="Times New Roman" panose="02020603050405020304" pitchFamily="18" charset="0"/>
                        </a:rPr>
                        <a:t>Titanium</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4111782"/>
                  </a:ext>
                </a:extLst>
              </a:tr>
              <a:tr h="853432">
                <a:tc>
                  <a:txBody>
                    <a:bodyPr/>
                    <a:lstStyle/>
                    <a:p>
                      <a:pPr algn="just">
                        <a:lnSpc>
                          <a:spcPct val="107000"/>
                        </a:lnSpc>
                        <a:spcAft>
                          <a:spcPts val="800"/>
                        </a:spcAft>
                      </a:pPr>
                      <a:r>
                        <a:rPr lang="ru-RU" sz="1400">
                          <a:effectLst/>
                          <a:latin typeface="Times New Roman" panose="02020603050405020304" pitchFamily="18" charset="0"/>
                          <a:cs typeface="Times New Roman" panose="02020603050405020304" pitchFamily="18" charset="0"/>
                        </a:rPr>
                        <a:t>средне-ранние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Spartan</a:t>
                      </a:r>
                      <a:r>
                        <a:rPr lang="ru-RU"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Patriot, </a:t>
                      </a:r>
                      <a:r>
                        <a:rPr lang="en-US" sz="1400" dirty="0" err="1">
                          <a:effectLst/>
                          <a:latin typeface="Times New Roman" panose="02020603050405020304" pitchFamily="18" charset="0"/>
                          <a:cs typeface="Times New Roman" panose="02020603050405020304" pitchFamily="18" charset="0"/>
                        </a:rPr>
                        <a:t>Bluejay</a:t>
                      </a:r>
                      <a:r>
                        <a:rPr lang="ru-RU"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Reka</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a:effectLst/>
                          <a:latin typeface="Times New Roman" panose="02020603050405020304" pitchFamily="18" charset="0"/>
                          <a:cs typeface="Times New Roman" panose="02020603050405020304" pitchFamily="18" charset="0"/>
                        </a:rPr>
                        <a:t>Megas Blue</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3713145"/>
                  </a:ext>
                </a:extLst>
              </a:tr>
              <a:tr h="417066">
                <a:tc>
                  <a:txBody>
                    <a:bodyPr/>
                    <a:lstStyle/>
                    <a:p>
                      <a:pPr algn="just">
                        <a:lnSpc>
                          <a:spcPct val="107000"/>
                        </a:lnSpc>
                        <a:spcAft>
                          <a:spcPts val="800"/>
                        </a:spcAft>
                      </a:pPr>
                      <a:r>
                        <a:rPr lang="ru-RU" sz="1400">
                          <a:effectLst/>
                          <a:latin typeface="Times New Roman" panose="02020603050405020304" pitchFamily="18" charset="0"/>
                          <a:cs typeface="Times New Roman" panose="02020603050405020304" pitchFamily="18" charset="0"/>
                        </a:rPr>
                        <a:t>средние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err="1">
                          <a:effectLst/>
                          <a:latin typeface="Times New Roman" panose="02020603050405020304" pitchFamily="18" charset="0"/>
                          <a:cs typeface="Times New Roman" panose="02020603050405020304" pitchFamily="18" charset="0"/>
                        </a:rPr>
                        <a:t>Bluecrop</a:t>
                      </a:r>
                      <a:r>
                        <a:rPr lang="ru-RU"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Sweet Heart</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a:effectLst/>
                          <a:latin typeface="Times New Roman" panose="02020603050405020304" pitchFamily="18" charset="0"/>
                          <a:cs typeface="Times New Roman" panose="02020603050405020304" pitchFamily="18" charset="0"/>
                        </a:rPr>
                        <a:t> </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5620205"/>
                  </a:ext>
                </a:extLst>
              </a:tr>
              <a:tr h="853432">
                <a:tc>
                  <a:txBody>
                    <a:bodyPr/>
                    <a:lstStyle/>
                    <a:p>
                      <a:pPr algn="just">
                        <a:lnSpc>
                          <a:spcPct val="107000"/>
                        </a:lnSpc>
                        <a:spcAft>
                          <a:spcPts val="800"/>
                        </a:spcAft>
                      </a:pPr>
                      <a:r>
                        <a:rPr lang="ru-RU" sz="1400">
                          <a:effectLst/>
                          <a:latin typeface="Times New Roman" panose="02020603050405020304" pitchFamily="18" charset="0"/>
                          <a:cs typeface="Times New Roman" panose="02020603050405020304" pitchFamily="18" charset="0"/>
                        </a:rPr>
                        <a:t>средне-поздние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err="1">
                          <a:effectLst/>
                          <a:latin typeface="Times New Roman" panose="02020603050405020304" pitchFamily="18" charset="0"/>
                          <a:cs typeface="Times New Roman" panose="02020603050405020304" pitchFamily="18" charset="0"/>
                        </a:rPr>
                        <a:t>Bluegold</a:t>
                      </a:r>
                      <a:r>
                        <a:rPr lang="en-US" sz="1400" dirty="0">
                          <a:effectLst/>
                          <a:latin typeface="Times New Roman" panose="02020603050405020304" pitchFamily="18" charset="0"/>
                          <a:cs typeface="Times New Roman" panose="02020603050405020304" pitchFamily="18" charset="0"/>
                        </a:rPr>
                        <a:t>, Chandler, Liberty, Rubel, Nelson, </a:t>
                      </a:r>
                      <a:r>
                        <a:rPr lang="en-US" sz="1400" dirty="0" err="1">
                          <a:effectLst/>
                          <a:latin typeface="Times New Roman" panose="02020603050405020304" pitchFamily="18" charset="0"/>
                          <a:cs typeface="Times New Roman" panose="02020603050405020304" pitchFamily="18" charset="0"/>
                        </a:rPr>
                        <a:t>Brigitta</a:t>
                      </a:r>
                      <a:r>
                        <a:rPr lang="en-US" sz="1400" dirty="0">
                          <a:effectLst/>
                          <a:latin typeface="Times New Roman" panose="02020603050405020304" pitchFamily="18" charset="0"/>
                          <a:cs typeface="Times New Roman" panose="02020603050405020304" pitchFamily="18" charset="0"/>
                        </a:rPr>
                        <a:t> Blue</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 </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9880835"/>
                  </a:ext>
                </a:extLst>
              </a:tr>
              <a:tr h="417066">
                <a:tc>
                  <a:txBody>
                    <a:bodyPr/>
                    <a:lstStyle/>
                    <a:p>
                      <a:pPr algn="just">
                        <a:lnSpc>
                          <a:spcPct val="107000"/>
                        </a:lnSpc>
                        <a:spcAft>
                          <a:spcPts val="800"/>
                        </a:spcAft>
                      </a:pPr>
                      <a:r>
                        <a:rPr lang="ru-RU" sz="1400">
                          <a:effectLst/>
                          <a:latin typeface="Times New Roman" panose="02020603050405020304" pitchFamily="18" charset="0"/>
                          <a:cs typeface="Times New Roman" panose="02020603050405020304" pitchFamily="18" charset="0"/>
                        </a:rPr>
                        <a:t>поздние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Aurora</a:t>
                      </a:r>
                      <a:r>
                        <a:rPr lang="ru-RU"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Darrow</a:t>
                      </a:r>
                      <a:r>
                        <a:rPr lang="ru-RU" sz="1400" dirty="0">
                          <a:effectLst/>
                          <a:latin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cs typeface="Times New Roman" panose="02020603050405020304" pitchFamily="18" charset="0"/>
                        </a:rPr>
                        <a:t>Elliott</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ru-RU" sz="1400" dirty="0">
                          <a:effectLst/>
                          <a:latin typeface="Times New Roman" panose="02020603050405020304" pitchFamily="18" charset="0"/>
                          <a:cs typeface="Times New Roman" panose="02020603050405020304" pitchFamily="18" charset="0"/>
                        </a:rPr>
                        <a:t> </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7374647"/>
                  </a:ext>
                </a:extLst>
              </a:tr>
            </a:tbl>
          </a:graphicData>
        </a:graphic>
      </p:graphicFrame>
    </p:spTree>
    <p:extLst>
      <p:ext uri="{BB962C8B-B14F-4D97-AF65-F5344CB8AC3E}">
        <p14:creationId xmlns:p14="http://schemas.microsoft.com/office/powerpoint/2010/main" val="1397630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17</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93976" y="105282"/>
            <a:ext cx="10327813" cy="1069395"/>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6.2. Сорта голубики высокорослой рекомендованные для умеренного климата</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6096000" y="1258685"/>
            <a:ext cx="5483550" cy="4397422"/>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Эти сорта уже длительный период находятся в производстве, проверенные в различных почвенно-климатических условиях, урожайные, имеют свои как положительные качества, так и определенные недостатки, которые следует учитывать при закладке промышленных плантаций.</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 примеру сорт </a:t>
            </a:r>
            <a:r>
              <a:rPr lang="pl-PL" sz="1600" dirty="0" err="1">
                <a:effectLst/>
                <a:latin typeface="Times New Roman" panose="02020603050405020304" pitchFamily="18" charset="0"/>
                <a:ea typeface="Times New Roman" panose="02020603050405020304" pitchFamily="18" charset="0"/>
                <a:cs typeface="Times New Roman" panose="02020603050405020304" pitchFamily="18" charset="0"/>
              </a:rPr>
              <a:t>Patriot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имеет множество отменных качеств. Очень устойчив к грибковым заболеваниям, успешно переносит низкие температуры, растет хорошо на тяжелых суглинистых почвах. Прощает ошибки начинающих плантаторов. При плодоношении в первой волне дает большие ягоды, во второй – средние, а в третьей – вообще сама мелочь. Ягоды в месте отрыва имеют зелёный цвет, что немного вредит маркетингу, но очень вкусная. Может быть на плантациях в условиях Южного Урала.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Obraz 12">
            <a:extLst>
              <a:ext uri="{FF2B5EF4-FFF2-40B4-BE49-F238E27FC236}">
                <a16:creationId xmlns:a16="http://schemas.microsoft.com/office/drawing/2014/main" id="{5F2C9B16-290D-4F0B-B19B-A61D2D2F351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393976" y="1350034"/>
            <a:ext cx="4478504" cy="4271962"/>
          </a:xfrm>
          <a:prstGeom prst="rect">
            <a:avLst/>
          </a:prstGeom>
        </p:spPr>
      </p:pic>
      <p:sp>
        <p:nvSpPr>
          <p:cNvPr id="14" name="pole tekstowe 13">
            <a:extLst>
              <a:ext uri="{FF2B5EF4-FFF2-40B4-BE49-F238E27FC236}">
                <a16:creationId xmlns:a16="http://schemas.microsoft.com/office/drawing/2014/main" id="{11E008C4-FB28-41B7-A2C4-BABFAF90D3CB}"/>
              </a:ext>
            </a:extLst>
          </p:cNvPr>
          <p:cNvSpPr txBox="1"/>
          <p:nvPr/>
        </p:nvSpPr>
        <p:spPr>
          <a:xfrm>
            <a:off x="1393976" y="5342060"/>
            <a:ext cx="4478504" cy="307392"/>
          </a:xfrm>
          <a:prstGeom prst="rect">
            <a:avLst/>
          </a:prstGeom>
          <a:solidFill>
            <a:schemeClr val="bg1">
              <a:alpha val="77000"/>
            </a:schemeClr>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lnSpc>
                <a:spcPct val="107000"/>
              </a:lnSpc>
              <a:spcAft>
                <a:spcPts val="800"/>
              </a:spcAft>
            </a:pPr>
            <a:r>
              <a:rPr lang="pl-PL" b="0" dirty="0" err="1">
                <a:effectLst/>
              </a:rPr>
              <a:t>Patriot</a:t>
            </a:r>
            <a:endParaRPr lang="ru-RU" b="0" dirty="0">
              <a:effectLst/>
            </a:endParaRPr>
          </a:p>
        </p:txBody>
      </p:sp>
    </p:spTree>
    <p:extLst>
      <p:ext uri="{BB962C8B-B14F-4D97-AF65-F5344CB8AC3E}">
        <p14:creationId xmlns:p14="http://schemas.microsoft.com/office/powerpoint/2010/main" val="147281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18</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712710" y="4513944"/>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560490" y="105282"/>
            <a:ext cx="10161299" cy="1069395"/>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6.2. Сорта голубики высокорослой рекомендованные для умеренного климата</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6142217" y="1337241"/>
            <a:ext cx="5377071" cy="4075668"/>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Для сравнения: в условиях Варшавы, и в очень холодную и морозную зиму среди примороженых кустов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Bluecrop</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кусты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Chandler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смотрелись как бы вообще нетронутыми.</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Сорт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Rubel</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селекционирован в 1912 году. До той поры выращивается как промышленный для переработки на ягодную пульпу.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северной Германии и в Голландии существуют старые плантации на которых кусты голубики достигают 4 метров высоты.</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Draper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мы не рекомендуем для умеренного климата, поскольку он плохо переносит пониженные температуры, поздно закладывает цветочные почки и промерзает как осенью так и весной.</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 name="Obraz 14">
            <a:extLst>
              <a:ext uri="{FF2B5EF4-FFF2-40B4-BE49-F238E27FC236}">
                <a16:creationId xmlns:a16="http://schemas.microsoft.com/office/drawing/2014/main" id="{CB0D71BB-4F34-49B6-B7E4-5C903EE65A8E}"/>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60490" y="1337241"/>
            <a:ext cx="4474968" cy="4326725"/>
          </a:xfrm>
          <a:prstGeom prst="rect">
            <a:avLst/>
          </a:prstGeom>
        </p:spPr>
      </p:pic>
      <p:sp>
        <p:nvSpPr>
          <p:cNvPr id="14" name="pole tekstowe 13">
            <a:extLst>
              <a:ext uri="{FF2B5EF4-FFF2-40B4-BE49-F238E27FC236}">
                <a16:creationId xmlns:a16="http://schemas.microsoft.com/office/drawing/2014/main" id="{C432DBE7-6377-4A51-AC92-71ADCD01CF4B}"/>
              </a:ext>
            </a:extLst>
          </p:cNvPr>
          <p:cNvSpPr txBox="1"/>
          <p:nvPr/>
        </p:nvSpPr>
        <p:spPr>
          <a:xfrm>
            <a:off x="1560489" y="5362885"/>
            <a:ext cx="4474967" cy="312650"/>
          </a:xfrm>
          <a:prstGeom prst="rect">
            <a:avLst/>
          </a:prstGeom>
          <a:solidFill>
            <a:schemeClr val="bg1">
              <a:alpha val="77000"/>
            </a:schemeClr>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lnSpc>
                <a:spcPct val="107000"/>
              </a:lnSpc>
              <a:spcAft>
                <a:spcPts val="800"/>
              </a:spcAft>
            </a:pPr>
            <a:r>
              <a:rPr lang="pl-PL" b="0" dirty="0" err="1">
                <a:effectLst/>
              </a:rPr>
              <a:t>Bluecrop</a:t>
            </a:r>
            <a:endParaRPr lang="ru-RU" b="0" dirty="0">
              <a:effectLst/>
            </a:endParaRPr>
          </a:p>
        </p:txBody>
      </p:sp>
    </p:spTree>
    <p:extLst>
      <p:ext uri="{BB962C8B-B14F-4D97-AF65-F5344CB8AC3E}">
        <p14:creationId xmlns:p14="http://schemas.microsoft.com/office/powerpoint/2010/main" val="187634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19</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243066" y="105282"/>
            <a:ext cx="10478723" cy="1069395"/>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 КРАТКАЯ ХАРАКТЕРИСТИКА ОСНОВНЫХ ГРУПП СОРТОВ ГОЛУБИКИ В РАЗРЕЗЕ КЛИМАТИЧЕСКИХ ПОЯСОВ И ОБЛАСТЕЙ РОССИИ </a:t>
            </a:r>
            <a:endParaRPr lang="pl-PL"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6.3. Сорта голубики высокорослой рекомендованные для теплого, субтропикального климата</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0A8B52AF-21B1-4FC7-8147-82D0751177B5}"/>
              </a:ext>
            </a:extLst>
          </p:cNvPr>
          <p:cNvSpPr txBox="1"/>
          <p:nvPr/>
        </p:nvSpPr>
        <p:spPr>
          <a:xfrm>
            <a:off x="1243066" y="5075187"/>
            <a:ext cx="5045019" cy="543162"/>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dirty="0">
                <a:effectLst/>
              </a:rPr>
              <a:t>Таблица 3</a:t>
            </a:r>
            <a:r>
              <a:rPr lang="pl-PL" dirty="0"/>
              <a:t>. </a:t>
            </a:r>
            <a:r>
              <a:rPr lang="ru-RU" b="0" dirty="0">
                <a:effectLst/>
              </a:rPr>
              <a:t>Сорта голубики высокорослой рекомендованные для теплого, субтропикального климата </a:t>
            </a:r>
          </a:p>
        </p:txBody>
      </p:sp>
      <p:graphicFrame>
        <p:nvGraphicFramePr>
          <p:cNvPr id="7" name="Tabela 6">
            <a:extLst>
              <a:ext uri="{FF2B5EF4-FFF2-40B4-BE49-F238E27FC236}">
                <a16:creationId xmlns:a16="http://schemas.microsoft.com/office/drawing/2014/main" id="{A9D32EEB-D59E-4C19-994D-B6625A936C08}"/>
              </a:ext>
            </a:extLst>
          </p:cNvPr>
          <p:cNvGraphicFramePr>
            <a:graphicFrameLocks noGrp="1"/>
          </p:cNvGraphicFramePr>
          <p:nvPr>
            <p:extLst>
              <p:ext uri="{D42A27DB-BD31-4B8C-83A1-F6EECF244321}">
                <p14:modId xmlns:p14="http://schemas.microsoft.com/office/powerpoint/2010/main" val="1398985671"/>
              </p:ext>
            </p:extLst>
          </p:nvPr>
        </p:nvGraphicFramePr>
        <p:xfrm>
          <a:off x="1309621" y="1363065"/>
          <a:ext cx="5045019" cy="3696156"/>
        </p:xfrm>
        <a:graphic>
          <a:graphicData uri="http://schemas.openxmlformats.org/drawingml/2006/table">
            <a:tbl>
              <a:tblPr firstRow="1" firstCol="1" bandRow="1">
                <a:tableStyleId>{5C22544A-7EE6-4342-B048-85BDC9FD1C3A}</a:tableStyleId>
              </a:tblPr>
              <a:tblGrid>
                <a:gridCol w="1624325">
                  <a:extLst>
                    <a:ext uri="{9D8B030D-6E8A-4147-A177-3AD203B41FA5}">
                      <a16:colId xmlns:a16="http://schemas.microsoft.com/office/drawing/2014/main" val="61343675"/>
                    </a:ext>
                  </a:extLst>
                </a:gridCol>
                <a:gridCol w="1879212">
                  <a:extLst>
                    <a:ext uri="{9D8B030D-6E8A-4147-A177-3AD203B41FA5}">
                      <a16:colId xmlns:a16="http://schemas.microsoft.com/office/drawing/2014/main" val="878618059"/>
                    </a:ext>
                  </a:extLst>
                </a:gridCol>
                <a:gridCol w="1541482">
                  <a:extLst>
                    <a:ext uri="{9D8B030D-6E8A-4147-A177-3AD203B41FA5}">
                      <a16:colId xmlns:a16="http://schemas.microsoft.com/office/drawing/2014/main" val="2079478934"/>
                    </a:ext>
                  </a:extLst>
                </a:gridCol>
              </a:tblGrid>
              <a:tr h="1601180">
                <a:tc>
                  <a:txBody>
                    <a:bodyPr/>
                    <a:lstStyle/>
                    <a:p>
                      <a:pPr algn="ctr">
                        <a:lnSpc>
                          <a:spcPct val="107000"/>
                        </a:lnSpc>
                        <a:spcAft>
                          <a:spcPts val="800"/>
                        </a:spcAft>
                      </a:pPr>
                      <a:r>
                        <a:rPr lang="ru-RU" sz="1400" dirty="0">
                          <a:effectLst/>
                          <a:latin typeface="Times New Roman" panose="02020603050405020304" pitchFamily="18" charset="0"/>
                          <a:cs typeface="Times New Roman" panose="02020603050405020304" pitchFamily="18" charset="0"/>
                        </a:rPr>
                        <a:t>По времени созревания</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az-Cyrl-AZ" sz="1400" dirty="0">
                          <a:effectLst/>
                          <a:latin typeface="Times New Roman" panose="02020603050405020304" pitchFamily="18" charset="0"/>
                          <a:ea typeface="Times New Roman" panose="02020603050405020304" pitchFamily="18" charset="0"/>
                          <a:cs typeface="Times New Roman" panose="02020603050405020304" pitchFamily="18" charset="0"/>
                        </a:rPr>
                        <a:t>Название сорта </a:t>
                      </a:r>
                      <a:endParaRPr lang="pl-PL"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u-RU" sz="1400" dirty="0">
                          <a:effectLst/>
                          <a:latin typeface="Times New Roman" panose="02020603050405020304" pitchFamily="18" charset="0"/>
                          <a:cs typeface="Times New Roman" panose="02020603050405020304" pitchFamily="18" charset="0"/>
                        </a:rPr>
                        <a:t>Перспективные сорта</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1081528"/>
                  </a:ext>
                </a:extLst>
              </a:tr>
              <a:tr h="517754">
                <a:tc>
                  <a:txBody>
                    <a:bodyPr/>
                    <a:lstStyle/>
                    <a:p>
                      <a:pPr algn="just">
                        <a:lnSpc>
                          <a:spcPct val="107000"/>
                        </a:lnSpc>
                        <a:spcAft>
                          <a:spcPts val="800"/>
                        </a:spcAft>
                      </a:pPr>
                      <a:r>
                        <a:rPr lang="ru-RU" sz="1400" dirty="0">
                          <a:effectLst/>
                          <a:latin typeface="Times New Roman" panose="02020603050405020304" pitchFamily="18" charset="0"/>
                          <a:cs typeface="Times New Roman" panose="02020603050405020304" pitchFamily="18" charset="0"/>
                        </a:rPr>
                        <a:t>ранние</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O’Neal, New Hannover, Colibri</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a:effectLst/>
                          <a:latin typeface="Times New Roman" panose="02020603050405020304" pitchFamily="18" charset="0"/>
                          <a:cs typeface="Times New Roman" panose="02020603050405020304" pitchFamily="18" charset="0"/>
                        </a:rPr>
                        <a:t>Sweet Heart</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6293780"/>
                  </a:ext>
                </a:extLst>
              </a:tr>
              <a:tr h="517754">
                <a:tc>
                  <a:txBody>
                    <a:bodyPr/>
                    <a:lstStyle/>
                    <a:p>
                      <a:pPr algn="just">
                        <a:lnSpc>
                          <a:spcPct val="107000"/>
                        </a:lnSpc>
                        <a:spcAft>
                          <a:spcPts val="800"/>
                        </a:spcAft>
                      </a:pPr>
                      <a:r>
                        <a:rPr lang="ru-RU" sz="1400">
                          <a:effectLst/>
                          <a:latin typeface="Times New Roman" panose="02020603050405020304" pitchFamily="18" charset="0"/>
                          <a:cs typeface="Times New Roman" panose="02020603050405020304" pitchFamily="18" charset="0"/>
                        </a:rPr>
                        <a:t>средние</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Star, Georgia Dawn</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a:effectLst/>
                          <a:latin typeface="Times New Roman" panose="02020603050405020304" pitchFamily="18" charset="0"/>
                          <a:cs typeface="Times New Roman" panose="02020603050405020304" pitchFamily="18" charset="0"/>
                        </a:rPr>
                        <a:t>Gladiator</a:t>
                      </a:r>
                      <a:endParaRPr lang="pl-PL"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843902"/>
                  </a:ext>
                </a:extLst>
              </a:tr>
              <a:tr h="1059468">
                <a:tc>
                  <a:txBody>
                    <a:bodyPr/>
                    <a:lstStyle/>
                    <a:p>
                      <a:pPr algn="just">
                        <a:lnSpc>
                          <a:spcPct val="107000"/>
                        </a:lnSpc>
                        <a:spcAft>
                          <a:spcPts val="800"/>
                        </a:spcAft>
                      </a:pPr>
                      <a:r>
                        <a:rPr lang="ru-RU" sz="1400" dirty="0">
                          <a:effectLst/>
                          <a:latin typeface="Times New Roman" panose="02020603050405020304" pitchFamily="18" charset="0"/>
                          <a:cs typeface="Times New Roman" panose="02020603050405020304" pitchFamily="18" charset="0"/>
                        </a:rPr>
                        <a:t>средне- поздние</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Legacy, Brigit</a:t>
                      </a:r>
                      <a:r>
                        <a:rPr lang="pl-PL" sz="1400" dirty="0">
                          <a:effectLst/>
                          <a:latin typeface="Times New Roman" panose="02020603050405020304" pitchFamily="18" charset="0"/>
                          <a:cs typeface="Times New Roman" panose="02020603050405020304" pitchFamily="18" charset="0"/>
                        </a:rPr>
                        <a:t>t</a:t>
                      </a:r>
                      <a:r>
                        <a:rPr lang="en-US" sz="1400" dirty="0">
                          <a:effectLst/>
                          <a:latin typeface="Times New Roman" panose="02020603050405020304" pitchFamily="18" charset="0"/>
                          <a:cs typeface="Times New Roman" panose="02020603050405020304" pitchFamily="18" charset="0"/>
                        </a:rPr>
                        <a:t>a Blue</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US" sz="1400" dirty="0">
                          <a:effectLst/>
                          <a:latin typeface="Times New Roman" panose="02020603050405020304" pitchFamily="18" charset="0"/>
                          <a:cs typeface="Times New Roman" panose="02020603050405020304" pitchFamily="18" charset="0"/>
                        </a:rPr>
                        <a:t>Maverick</a:t>
                      </a:r>
                      <a:endParaRPr lang="pl-PL"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7769831"/>
                  </a:ext>
                </a:extLst>
              </a:tr>
            </a:tbl>
          </a:graphicData>
        </a:graphic>
      </p:graphicFrame>
      <p:pic>
        <p:nvPicPr>
          <p:cNvPr id="17" name="Obraz 16">
            <a:extLst>
              <a:ext uri="{FF2B5EF4-FFF2-40B4-BE49-F238E27FC236}">
                <a16:creationId xmlns:a16="http://schemas.microsoft.com/office/drawing/2014/main" id="{82B637C9-316D-475A-9631-E3697FDF24AB}"/>
              </a:ext>
            </a:extLst>
          </p:cNvPr>
          <p:cNvPicPr>
            <a:picLocks noChangeAspect="1"/>
          </p:cNvPicPr>
          <p:nvPr/>
        </p:nvPicPr>
        <p:blipFill>
          <a:blip r:embed="rId7"/>
          <a:stretch>
            <a:fillRect/>
          </a:stretch>
        </p:blipFill>
        <p:spPr>
          <a:xfrm>
            <a:off x="6487751" y="1344768"/>
            <a:ext cx="5486249" cy="3683207"/>
          </a:xfrm>
          <a:prstGeom prst="rect">
            <a:avLst/>
          </a:prstGeom>
        </p:spPr>
      </p:pic>
      <p:sp>
        <p:nvSpPr>
          <p:cNvPr id="14" name="pole tekstowe 13">
            <a:extLst>
              <a:ext uri="{FF2B5EF4-FFF2-40B4-BE49-F238E27FC236}">
                <a16:creationId xmlns:a16="http://schemas.microsoft.com/office/drawing/2014/main" id="{A704F42C-7FC3-4C76-8F1B-31D5C14BF5BF}"/>
              </a:ext>
            </a:extLst>
          </p:cNvPr>
          <p:cNvSpPr txBox="1"/>
          <p:nvPr/>
        </p:nvSpPr>
        <p:spPr>
          <a:xfrm>
            <a:off x="6487751" y="4720583"/>
            <a:ext cx="5486248" cy="307392"/>
          </a:xfrm>
          <a:prstGeom prst="rect">
            <a:avLst/>
          </a:prstGeom>
          <a:solidFill>
            <a:schemeClr val="bg1">
              <a:alpha val="77000"/>
            </a:schemeClr>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lnSpc>
                <a:spcPct val="107000"/>
              </a:lnSpc>
              <a:spcAft>
                <a:spcPts val="800"/>
              </a:spcAft>
            </a:pPr>
            <a:r>
              <a:rPr lang="pl-PL" b="0" dirty="0">
                <a:effectLst/>
              </a:rPr>
              <a:t>Star</a:t>
            </a:r>
            <a:endParaRPr lang="ru-RU" b="0" dirty="0">
              <a:effectLst/>
            </a:endParaRPr>
          </a:p>
        </p:txBody>
      </p:sp>
    </p:spTree>
    <p:extLst>
      <p:ext uri="{BB962C8B-B14F-4D97-AF65-F5344CB8AC3E}">
        <p14:creationId xmlns:p14="http://schemas.microsoft.com/office/powerpoint/2010/main" val="269390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 КЛИМАТ</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1.1 Краткая характеристика формирования основных климатических поясов и областей России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CB1A97C6-F6AA-4F6D-B179-0110878E39CD}"/>
              </a:ext>
            </a:extLst>
          </p:cNvPr>
          <p:cNvSpPr txBox="1"/>
          <p:nvPr/>
        </p:nvSpPr>
        <p:spPr>
          <a:xfrm>
            <a:off x="6670030" y="902829"/>
            <a:ext cx="5051759" cy="3973075"/>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Известно, что рост и развитие растений при их промышленном производстве зависят от определенных условий среды выращивания. Главными из них являются почвенно-климатические.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Российская Федерация, обладает огромной территорией, на формирование климата которой оказывают влияние множество факторов. Наибольшая ее часть находится в умеренном климатическом поясе.</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западной европейской части преобладает равнинный рельеф и воздушные атлантические массы практически беспрепятственно и довольно далеко входят внутрь страны формируя особую климатическую область умеренно-континентального типа.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Obraz 12">
            <a:extLst>
              <a:ext uri="{FF2B5EF4-FFF2-40B4-BE49-F238E27FC236}">
                <a16:creationId xmlns:a16="http://schemas.microsoft.com/office/drawing/2014/main" id="{9F891252-C27C-4503-96F5-0857AFAC7FD3}"/>
              </a:ext>
            </a:extLst>
          </p:cNvPr>
          <p:cNvPicPr>
            <a:picLocks noChangeAspect="1"/>
          </p:cNvPicPr>
          <p:nvPr/>
        </p:nvPicPr>
        <p:blipFill>
          <a:blip r:embed="rId7"/>
          <a:stretch>
            <a:fillRect/>
          </a:stretch>
        </p:blipFill>
        <p:spPr>
          <a:xfrm>
            <a:off x="1167933" y="902829"/>
            <a:ext cx="5394786" cy="4416981"/>
          </a:xfrm>
          <a:prstGeom prst="rect">
            <a:avLst/>
          </a:prstGeom>
        </p:spPr>
      </p:pic>
      <p:sp>
        <p:nvSpPr>
          <p:cNvPr id="16" name="pole tekstowe 15">
            <a:extLst>
              <a:ext uri="{FF2B5EF4-FFF2-40B4-BE49-F238E27FC236}">
                <a16:creationId xmlns:a16="http://schemas.microsoft.com/office/drawing/2014/main" id="{82625BEC-5694-44D1-9E10-88EADEAB2457}"/>
              </a:ext>
            </a:extLst>
          </p:cNvPr>
          <p:cNvSpPr txBox="1"/>
          <p:nvPr/>
        </p:nvSpPr>
        <p:spPr>
          <a:xfrm>
            <a:off x="1167933" y="5294117"/>
            <a:ext cx="6452067" cy="276999"/>
          </a:xfrm>
          <a:prstGeom prst="rect">
            <a:avLst/>
          </a:prstGeom>
          <a:solidFill>
            <a:schemeClr val="bg1"/>
          </a:solidFill>
        </p:spPr>
        <p:txBody>
          <a:bodyPr wrap="square" rtlCol="0">
            <a:spAutoFit/>
          </a:bodyPr>
          <a:lstStyle/>
          <a:p>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Рис. 1 </a:t>
            </a:r>
            <a:r>
              <a:rPr lang="ru-RU" sz="1200" dirty="0">
                <a:effectLst/>
                <a:latin typeface="Times New Roman" panose="02020603050405020304" pitchFamily="18" charset="0"/>
                <a:ea typeface="Times New Roman" panose="02020603050405020304" pitchFamily="18" charset="0"/>
                <a:cs typeface="Times New Roman" panose="02020603050405020304" pitchFamily="18" charset="0"/>
              </a:rPr>
              <a:t>Климатические пояса и области Российской Федерации</a:t>
            </a:r>
            <a:r>
              <a:rPr lang="pl-PL" sz="1200" dirty="0">
                <a:latin typeface="Times New Roman" panose="02020603050405020304" pitchFamily="18" charset="0"/>
                <a:ea typeface="Times New Roman" panose="02020603050405020304" pitchFamily="18" charset="0"/>
                <a:cs typeface="Times New Roman" panose="02020603050405020304" pitchFamily="18" charset="0"/>
              </a:rPr>
              <a:t>;</a:t>
            </a:r>
            <a:r>
              <a:rPr lang="pl-PL" sz="1200" dirty="0">
                <a:effectLst/>
                <a:latin typeface="Times New Roman" panose="02020603050405020304" pitchFamily="18" charset="0"/>
                <a:ea typeface="Times New Roman" panose="02020603050405020304" pitchFamily="18" charset="0"/>
                <a:cs typeface="Times New Roman" panose="02020603050405020304" pitchFamily="18" charset="0"/>
              </a:rPr>
              <a:t> www.bio-geo.ru</a:t>
            </a:r>
            <a:endParaRPr lang="pl-PL" sz="1200" dirty="0"/>
          </a:p>
        </p:txBody>
      </p:sp>
    </p:spTree>
    <p:extLst>
      <p:ext uri="{BB962C8B-B14F-4D97-AF65-F5344CB8AC3E}">
        <p14:creationId xmlns:p14="http://schemas.microsoft.com/office/powerpoint/2010/main" val="1226497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20</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270000" y="105282"/>
            <a:ext cx="10451789"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7.1. Полив и орошение как способ борьбы с поздними весенними заморозками</a:t>
            </a:r>
          </a:p>
        </p:txBody>
      </p:sp>
      <p:sp>
        <p:nvSpPr>
          <p:cNvPr id="12" name="pole tekstowe 11">
            <a:extLst>
              <a:ext uri="{FF2B5EF4-FFF2-40B4-BE49-F238E27FC236}">
                <a16:creationId xmlns:a16="http://schemas.microsoft.com/office/drawing/2014/main" id="{0A8B52AF-21B1-4FC7-8147-82D0751177B5}"/>
              </a:ext>
            </a:extLst>
          </p:cNvPr>
          <p:cNvSpPr txBox="1"/>
          <p:nvPr/>
        </p:nvSpPr>
        <p:spPr>
          <a:xfrm>
            <a:off x="1412616" y="5436432"/>
            <a:ext cx="7274560" cy="276614"/>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0" dirty="0">
                <a:effectLst/>
              </a:rPr>
              <a:t>Молодые растения голубики после опрыскивания во время весенних заморозков</a:t>
            </a:r>
            <a:r>
              <a:rPr lang="pl-PL" sz="1200" b="0" dirty="0">
                <a:effectLst/>
              </a:rPr>
              <a:t>; </a:t>
            </a:r>
            <a:r>
              <a:rPr lang="ru-RU" sz="1200" b="0" dirty="0">
                <a:effectLst/>
              </a:rPr>
              <a:t>М. Wyka</a:t>
            </a:r>
          </a:p>
        </p:txBody>
      </p:sp>
      <p:sp>
        <p:nvSpPr>
          <p:cNvPr id="3" name="pole tekstowe 2">
            <a:extLst>
              <a:ext uri="{FF2B5EF4-FFF2-40B4-BE49-F238E27FC236}">
                <a16:creationId xmlns:a16="http://schemas.microsoft.com/office/drawing/2014/main" id="{58B1E809-0E64-431A-B74A-72A6AE377E2F}"/>
              </a:ext>
            </a:extLst>
          </p:cNvPr>
          <p:cNvSpPr txBox="1"/>
          <p:nvPr/>
        </p:nvSpPr>
        <p:spPr>
          <a:xfrm>
            <a:off x="8361680" y="1563405"/>
            <a:ext cx="3360109" cy="3007490"/>
          </a:xfrm>
          <a:prstGeom prst="rect">
            <a:avLst/>
          </a:prstGeom>
          <a:noFill/>
        </p:spPr>
        <p:txBody>
          <a:bodyPr wrap="square" rtlCol="0">
            <a:spAutoFit/>
          </a:bodyPr>
          <a:lstStyle/>
          <a:p>
            <a:pPr>
              <a:lnSpc>
                <a:spcPct val="1500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Самый простой – заливка водой или орошение. Капля при орошении рекомендуется крупная. При замерзании вода отдает энергию и огревает в такой способ ветки с расположенными на них почками. 2257 кДж с килограмма воды при ее замерзании.</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Obraz 13">
            <a:extLst>
              <a:ext uri="{FF2B5EF4-FFF2-40B4-BE49-F238E27FC236}">
                <a16:creationId xmlns:a16="http://schemas.microsoft.com/office/drawing/2014/main" id="{8371C970-E342-43FC-B1EB-2437BF28428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412616" y="1563405"/>
            <a:ext cx="6776914" cy="3900616"/>
          </a:xfrm>
          <a:prstGeom prst="rect">
            <a:avLst/>
          </a:prstGeom>
        </p:spPr>
      </p:pic>
    </p:spTree>
    <p:extLst>
      <p:ext uri="{BB962C8B-B14F-4D97-AF65-F5344CB8AC3E}">
        <p14:creationId xmlns:p14="http://schemas.microsoft.com/office/powerpoint/2010/main" val="1513665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21</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242532" y="105282"/>
            <a:ext cx="10479257"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7.1. Полив и орошение как способ борьбы с поздними весенними заморозками</a:t>
            </a:r>
          </a:p>
        </p:txBody>
      </p:sp>
      <p:sp>
        <p:nvSpPr>
          <p:cNvPr id="12" name="pole tekstowe 11">
            <a:extLst>
              <a:ext uri="{FF2B5EF4-FFF2-40B4-BE49-F238E27FC236}">
                <a16:creationId xmlns:a16="http://schemas.microsoft.com/office/drawing/2014/main" id="{0A8B52AF-21B1-4FC7-8147-82D0751177B5}"/>
              </a:ext>
            </a:extLst>
          </p:cNvPr>
          <p:cNvSpPr txBox="1"/>
          <p:nvPr/>
        </p:nvSpPr>
        <p:spPr>
          <a:xfrm>
            <a:off x="1486372" y="5493704"/>
            <a:ext cx="6003236" cy="311496"/>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b="0" dirty="0">
                <a:effectLst/>
              </a:rPr>
              <a:t>Цветочные почки голубики внутри ледяных капель</a:t>
            </a:r>
            <a:r>
              <a:rPr lang="pl-PL" b="0" dirty="0">
                <a:effectLst/>
              </a:rPr>
              <a:t>; </a:t>
            </a:r>
            <a:r>
              <a:rPr lang="en-US" b="0" dirty="0">
                <a:effectLst/>
                <a:ea typeface="Calibri" panose="020F0502020204030204" pitchFamily="34" charset="0"/>
              </a:rPr>
              <a:t>http://edis.ifas.ufl.edu</a:t>
            </a:r>
            <a:endParaRPr lang="ru-RU" b="0" dirty="0">
              <a:effectLst/>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7598719" y="1602810"/>
            <a:ext cx="3678881" cy="2638158"/>
          </a:xfrm>
          <a:prstGeom prst="rect">
            <a:avLst/>
          </a:prstGeom>
          <a:noFill/>
        </p:spPr>
        <p:txBody>
          <a:bodyPr wrap="square" rtlCol="0">
            <a:spAutoFit/>
          </a:bodyPr>
          <a:lstStyle/>
          <a:p>
            <a:pPr>
              <a:lnSpc>
                <a:spcPct val="1500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Необходимо учитывать, что на промышленную плантацию расход воды составляет 20 метров кубических в час на гектар. Расчет приблизительный с учетом 3 часов полива во время температурного провала составляет 60 м</a:t>
            </a:r>
            <a:r>
              <a:rPr lang="ru-RU" sz="16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/га.</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Obraz 13">
            <a:extLst>
              <a:ext uri="{FF2B5EF4-FFF2-40B4-BE49-F238E27FC236}">
                <a16:creationId xmlns:a16="http://schemas.microsoft.com/office/drawing/2014/main" id="{7F5C05B2-3053-4A85-8909-9787C426645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427330" y="1650335"/>
            <a:ext cx="3049710" cy="3891178"/>
          </a:xfrm>
          <a:prstGeom prst="rect">
            <a:avLst/>
          </a:prstGeom>
        </p:spPr>
      </p:pic>
      <p:pic>
        <p:nvPicPr>
          <p:cNvPr id="17" name="Obraz 16">
            <a:extLst>
              <a:ext uri="{FF2B5EF4-FFF2-40B4-BE49-F238E27FC236}">
                <a16:creationId xmlns:a16="http://schemas.microsoft.com/office/drawing/2014/main" id="{BC3BDB42-414D-4E8B-93DC-89778A878ED7}"/>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261840" y="1643764"/>
            <a:ext cx="3049710" cy="3852514"/>
          </a:xfrm>
          <a:prstGeom prst="rect">
            <a:avLst/>
          </a:prstGeom>
        </p:spPr>
      </p:pic>
    </p:spTree>
    <p:extLst>
      <p:ext uri="{BB962C8B-B14F-4D97-AF65-F5344CB8AC3E}">
        <p14:creationId xmlns:p14="http://schemas.microsoft.com/office/powerpoint/2010/main" val="1482356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22</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47301" y="105282"/>
            <a:ext cx="10374488"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7.2. Нагревание и задымление как способ борьбы с весенними заморозками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0A8B52AF-21B1-4FC7-8147-82D0751177B5}"/>
              </a:ext>
            </a:extLst>
          </p:cNvPr>
          <p:cNvSpPr txBox="1"/>
          <p:nvPr/>
        </p:nvSpPr>
        <p:spPr>
          <a:xfrm>
            <a:off x="6467820" y="5536141"/>
            <a:ext cx="5654039" cy="474232"/>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0" dirty="0">
                <a:effectLst/>
              </a:rPr>
              <a:t>Сжигание растительных остатков с наветренной стороны плантации</a:t>
            </a:r>
            <a:r>
              <a:rPr lang="pl-PL" sz="1200" b="0" dirty="0">
                <a:effectLst/>
              </a:rPr>
              <a:t>; www.vinjournalen.se</a:t>
            </a:r>
            <a:endParaRPr lang="ru-RU" sz="1200" b="0" dirty="0">
              <a:effectLst/>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1347301" y="1608906"/>
            <a:ext cx="10626699" cy="584775"/>
          </a:xfrm>
          <a:prstGeom prst="rect">
            <a:avLst/>
          </a:prstGeom>
          <a:noFill/>
        </p:spPr>
        <p:txBody>
          <a:bodyPr wrap="square" rtlCol="0">
            <a:spAutoFit/>
          </a:bodyPr>
          <a:lstStyle/>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Следующий способ – задымление плантации. Он требует дополнительных средств и людских ресурсов для осуществления.</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pole tekstowe 13">
            <a:extLst>
              <a:ext uri="{FF2B5EF4-FFF2-40B4-BE49-F238E27FC236}">
                <a16:creationId xmlns:a16="http://schemas.microsoft.com/office/drawing/2014/main" id="{BB7B7BBF-B7EC-4BCD-B35A-544E692ED3CF}"/>
              </a:ext>
            </a:extLst>
          </p:cNvPr>
          <p:cNvSpPr txBox="1"/>
          <p:nvPr/>
        </p:nvSpPr>
        <p:spPr>
          <a:xfrm>
            <a:off x="1347301" y="5526309"/>
            <a:ext cx="4940189" cy="276614"/>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0" dirty="0">
                <a:effectLst/>
              </a:rPr>
              <a:t>Разжигание огнищ вдоль рядов на плантации</a:t>
            </a:r>
            <a:r>
              <a:rPr lang="pl-PL" sz="1200" b="0" dirty="0">
                <a:effectLst/>
              </a:rPr>
              <a:t>; https://image.jimcdn.com</a:t>
            </a:r>
            <a:endParaRPr lang="ru-RU" sz="1200" b="0" dirty="0">
              <a:effectLst/>
            </a:endParaRPr>
          </a:p>
        </p:txBody>
      </p:sp>
      <p:pic>
        <p:nvPicPr>
          <p:cNvPr id="12290" name="Picture 2">
            <a:extLst>
              <a:ext uri="{FF2B5EF4-FFF2-40B4-BE49-F238E27FC236}">
                <a16:creationId xmlns:a16="http://schemas.microsoft.com/office/drawing/2014/main" id="{7A29023B-57DD-485F-8240-95DF6819985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
          <a:stretch/>
        </p:blipFill>
        <p:spPr bwMode="auto">
          <a:xfrm>
            <a:off x="1347301" y="2298862"/>
            <a:ext cx="4848749" cy="32518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eaters are lit early in the morning to protect vineyards from frost damage outside Chablis, France, April 7, 2021">
            <a:extLst>
              <a:ext uri="{FF2B5EF4-FFF2-40B4-BE49-F238E27FC236}">
                <a16:creationId xmlns:a16="http://schemas.microsoft.com/office/drawing/2014/main" id="{BBB7EA60-B2C3-4A4F-9BF4-B07B5CA90B6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505490" y="2307439"/>
            <a:ext cx="5377070" cy="321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31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23</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552479" y="105282"/>
            <a:ext cx="10169310"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7.3. Перемешивание воздушных масс как способ борьбы с весенними заморозками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7774941" y="1580113"/>
            <a:ext cx="3578858" cy="1160831"/>
          </a:xfrm>
          <a:prstGeom prst="rect">
            <a:avLst/>
          </a:prstGeom>
          <a:noFill/>
        </p:spPr>
        <p:txBody>
          <a:bodyPr wrap="square" rtlCol="0">
            <a:spAutoFit/>
          </a:bodyPr>
          <a:lstStyle/>
          <a:p>
            <a:pPr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Еще один способ – перемешивание воздуха вокруг веток кустов голубики с помощью мощных вентиляторов</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pole tekstowe 13">
            <a:extLst>
              <a:ext uri="{FF2B5EF4-FFF2-40B4-BE49-F238E27FC236}">
                <a16:creationId xmlns:a16="http://schemas.microsoft.com/office/drawing/2014/main" id="{BB7B7BBF-B7EC-4BCD-B35A-544E692ED3CF}"/>
              </a:ext>
            </a:extLst>
          </p:cNvPr>
          <p:cNvSpPr txBox="1"/>
          <p:nvPr/>
        </p:nvSpPr>
        <p:spPr>
          <a:xfrm>
            <a:off x="7685475" y="5032766"/>
            <a:ext cx="3581399" cy="773673"/>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b="0" dirty="0">
                <a:effectLst/>
              </a:rPr>
              <a:t>Защита сельскохозяйственных культур от заморозков ветромашинами GENER (Италия)</a:t>
            </a:r>
            <a:r>
              <a:rPr lang="pl-PL" b="0" dirty="0">
                <a:effectLst/>
              </a:rPr>
              <a:t>; </a:t>
            </a:r>
            <a:r>
              <a:rPr lang="ru-RU" b="0" dirty="0">
                <a:effectLst/>
              </a:rPr>
              <a:t>www.windmachines.it</a:t>
            </a:r>
          </a:p>
        </p:txBody>
      </p:sp>
      <p:pic>
        <p:nvPicPr>
          <p:cNvPr id="13314" name="Picture 2">
            <a:extLst>
              <a:ext uri="{FF2B5EF4-FFF2-40B4-BE49-F238E27FC236}">
                <a16:creationId xmlns:a16="http://schemas.microsoft.com/office/drawing/2014/main" id="{CB0DA704-EE89-4BD6-82D4-35BF97ABEA4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552479" y="1530791"/>
            <a:ext cx="2789267" cy="427564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B3F7EA36-F1FC-41D5-87B6-7939A04E1F0C}"/>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4531900" y="1530791"/>
            <a:ext cx="3052887" cy="4275648"/>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F56359B1-E89B-4F21-A570-F1E7207B8D47}"/>
              </a:ext>
            </a:extLst>
          </p:cNvPr>
          <p:cNvSpPr txBox="1"/>
          <p:nvPr/>
        </p:nvSpPr>
        <p:spPr>
          <a:xfrm>
            <a:off x="1906713" y="5341475"/>
            <a:ext cx="2123440" cy="369332"/>
          </a:xfrm>
          <a:prstGeom prst="rect">
            <a:avLst/>
          </a:prstGeom>
          <a:noFill/>
        </p:spPr>
        <p:txBody>
          <a:bodyPr wrap="square" rtlCol="0">
            <a:spAutoFit/>
          </a:bodyPr>
          <a:lstStyle/>
          <a:p>
            <a:r>
              <a:rPr lang="en-US" sz="1800" b="1" dirty="0" err="1">
                <a:effectLst/>
                <a:latin typeface="Calibri" panose="020F0502020204030204" pitchFamily="34" charset="0"/>
                <a:ea typeface="Calibri" panose="020F0502020204030204" pitchFamily="34" charset="0"/>
                <a:cs typeface="Times New Roman" panose="02020603050405020304" pitchFamily="18" charset="0"/>
              </a:rPr>
              <a:t>стационарные</a:t>
            </a:r>
            <a:endParaRPr lang="pl-PL" dirty="0"/>
          </a:p>
        </p:txBody>
      </p:sp>
      <p:sp>
        <p:nvSpPr>
          <p:cNvPr id="18" name="pole tekstowe 17">
            <a:extLst>
              <a:ext uri="{FF2B5EF4-FFF2-40B4-BE49-F238E27FC236}">
                <a16:creationId xmlns:a16="http://schemas.microsoft.com/office/drawing/2014/main" id="{743006CA-1274-4B96-AEF0-474E122C5BDE}"/>
              </a:ext>
            </a:extLst>
          </p:cNvPr>
          <p:cNvSpPr txBox="1"/>
          <p:nvPr/>
        </p:nvSpPr>
        <p:spPr>
          <a:xfrm>
            <a:off x="5225156" y="5332522"/>
            <a:ext cx="2123440" cy="369332"/>
          </a:xfrm>
          <a:prstGeom prst="rect">
            <a:avLst/>
          </a:prstGeom>
          <a:noFill/>
        </p:spPr>
        <p:txBody>
          <a:bodyPr wrap="square" rtlCol="0">
            <a:spAutoFit/>
          </a:bodyPr>
          <a:lstStyle/>
          <a:p>
            <a:r>
              <a:rPr lang="uk-UA" sz="1800" b="1" dirty="0">
                <a:effectLst/>
                <a:latin typeface="Calibri" panose="020F0502020204030204" pitchFamily="34" charset="0"/>
                <a:ea typeface="Calibri" panose="020F0502020204030204" pitchFamily="34" charset="0"/>
                <a:cs typeface="Times New Roman" panose="02020603050405020304" pitchFamily="18" charset="0"/>
              </a:rPr>
              <a:t>мобильные</a:t>
            </a:r>
            <a:endParaRPr lang="pl-PL" dirty="0"/>
          </a:p>
        </p:txBody>
      </p:sp>
    </p:spTree>
    <p:extLst>
      <p:ext uri="{BB962C8B-B14F-4D97-AF65-F5344CB8AC3E}">
        <p14:creationId xmlns:p14="http://schemas.microsoft.com/office/powerpoint/2010/main" val="1508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24</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297253" y="105282"/>
            <a:ext cx="10424536"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7.3. Перемешивание воздушных масс как способ борьбы с весенними заморозками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1297253" y="1643763"/>
            <a:ext cx="9672321" cy="869725"/>
          </a:xfrm>
          <a:prstGeom prst="rect">
            <a:avLst/>
          </a:prstGeom>
          <a:noFill/>
        </p:spPr>
        <p:txBody>
          <a:bodyPr wrap="square" rtlCol="0">
            <a:spAutoFit/>
          </a:bodyPr>
          <a:lstStyle/>
          <a:p>
            <a:pPr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Главная задача состоит в том, чтобы холодный воздух не оседал на землю. Это также предотвращает подмерзание цветов и завязи. Этим есть возможность снизить или полностью избавиться от вредоносных заморозков до – 3-4˚С.</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pole tekstowe 13">
            <a:extLst>
              <a:ext uri="{FF2B5EF4-FFF2-40B4-BE49-F238E27FC236}">
                <a16:creationId xmlns:a16="http://schemas.microsoft.com/office/drawing/2014/main" id="{BB7B7BBF-B7EC-4BCD-B35A-544E692ED3CF}"/>
              </a:ext>
            </a:extLst>
          </p:cNvPr>
          <p:cNvSpPr txBox="1"/>
          <p:nvPr/>
        </p:nvSpPr>
        <p:spPr>
          <a:xfrm>
            <a:off x="1403350" y="5594231"/>
            <a:ext cx="9385300" cy="276614"/>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0" dirty="0">
                <a:effectLst/>
              </a:rPr>
              <a:t>Защита сельскохозяйственных культур от заморозков ветромашинами MIKROSERA (Турция)</a:t>
            </a:r>
            <a:r>
              <a:rPr lang="pl-PL" sz="1200" b="0" dirty="0">
                <a:effectLst/>
              </a:rPr>
              <a:t>; </a:t>
            </a:r>
            <a:r>
              <a:rPr lang="ru-RU" sz="1200" b="0" dirty="0">
                <a:effectLst/>
              </a:rPr>
              <a:t>https://mikrosera.com</a:t>
            </a:r>
          </a:p>
        </p:txBody>
      </p:sp>
      <p:pic>
        <p:nvPicPr>
          <p:cNvPr id="14338" name="Picture 2">
            <a:extLst>
              <a:ext uri="{FF2B5EF4-FFF2-40B4-BE49-F238E27FC236}">
                <a16:creationId xmlns:a16="http://schemas.microsoft.com/office/drawing/2014/main" id="{95F1E187-9955-480D-B91C-E712FE37266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280160" y="2591971"/>
            <a:ext cx="9672320" cy="301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95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25</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555127" y="105282"/>
            <a:ext cx="10166662" cy="1360437"/>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7.4. Комбинированные способы борьбы с весенними заморозками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5059680" y="1510444"/>
            <a:ext cx="5867829" cy="1530162"/>
          </a:xfrm>
          <a:prstGeom prst="rect">
            <a:avLst/>
          </a:prstGeom>
          <a:noFill/>
        </p:spPr>
        <p:txBody>
          <a:bodyPr wrap="square" rtlCol="0">
            <a:spAutoFit/>
          </a:bodyPr>
          <a:lstStyle/>
          <a:p>
            <a:pPr indent="450215"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Наилучший, но и соответственно дороже стоящий способ борьбы – применение одновременно обогревателей, работающих на сжигаемом топливе и ветромашин. Таким образом можно предотвратить существенный вред от заморозков до -8˚С.</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pole tekstowe 13">
            <a:extLst>
              <a:ext uri="{FF2B5EF4-FFF2-40B4-BE49-F238E27FC236}">
                <a16:creationId xmlns:a16="http://schemas.microsoft.com/office/drawing/2014/main" id="{BB7B7BBF-B7EC-4BCD-B35A-544E692ED3CF}"/>
              </a:ext>
            </a:extLst>
          </p:cNvPr>
          <p:cNvSpPr txBox="1"/>
          <p:nvPr/>
        </p:nvSpPr>
        <p:spPr>
          <a:xfrm>
            <a:off x="5059680" y="4645266"/>
            <a:ext cx="2828400" cy="1004186"/>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b="0" dirty="0">
                <a:effectLst/>
              </a:rPr>
              <a:t>Установленные на плантации обогреватели и вентромашины GENER (Италия)</a:t>
            </a:r>
            <a:r>
              <a:rPr lang="pl-PL" b="0" dirty="0">
                <a:effectLst/>
              </a:rPr>
              <a:t>; </a:t>
            </a:r>
            <a:r>
              <a:rPr lang="ru-RU" b="0" dirty="0">
                <a:effectLst/>
              </a:rPr>
              <a:t>https://www.windmachines.it</a:t>
            </a:r>
          </a:p>
        </p:txBody>
      </p:sp>
      <p:pic>
        <p:nvPicPr>
          <p:cNvPr id="16" name="Obraz 15" descr="Obraz zawierający niebo, zewnętrzne, trawa, znak&#10;&#10;Opis wygenerowany automatycznie">
            <a:extLst>
              <a:ext uri="{FF2B5EF4-FFF2-40B4-BE49-F238E27FC236}">
                <a16:creationId xmlns:a16="http://schemas.microsoft.com/office/drawing/2014/main" id="{2334E127-6651-4155-87DD-E93E18233A5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55127" y="1528981"/>
            <a:ext cx="3302001" cy="4120471"/>
          </a:xfrm>
          <a:prstGeom prst="rect">
            <a:avLst/>
          </a:prstGeom>
        </p:spPr>
      </p:pic>
      <p:sp>
        <p:nvSpPr>
          <p:cNvPr id="12" name="Нижний колонтитул 3">
            <a:extLst>
              <a:ext uri="{FF2B5EF4-FFF2-40B4-BE49-F238E27FC236}">
                <a16:creationId xmlns:a16="http://schemas.microsoft.com/office/drawing/2014/main" id="{D28D0CC5-DF0F-4A2B-B102-6791ED716B49}"/>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Tree>
    <p:extLst>
      <p:ext uri="{BB962C8B-B14F-4D97-AF65-F5344CB8AC3E}">
        <p14:creationId xmlns:p14="http://schemas.microsoft.com/office/powerpoint/2010/main" val="3635329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26</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290320" y="141653"/>
            <a:ext cx="10431469" cy="1662122"/>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7.5. Способы предотвращения вреда нанесенного градом и сильными ливнями (сетки и пленочные навесы)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1158239" y="2018190"/>
            <a:ext cx="9811334" cy="3523337"/>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Град разрушает почки, и портит ягоды. Раны полученные от града называют «воротами инфекции». Кроме этого растение получает стресс. В конечном итоге ухудшится товарный вид ягоды и существенно возрастут потери в экономическом плане. Для предотвращения потерь натягивают сетки или пленку.</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endParaRPr lang="pl-PL" sz="16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endParaRPr lang="pl-PL" sz="1600"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Влажность воздуха на плантации имеет очень важное значение. Где наблюдается высокая влажность и большое количество осадков, там может появиться проблема с грибковыми заболеваниями.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Это наблюдается как в период покоя в таких странах как Грузия или Португалия, где зима теплая и влажная, а также летом в период цветения, завязывания и дозревания плодов (проявляются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заболевания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листьев, цветов и плодов)</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Prostokąt 6">
            <a:extLst>
              <a:ext uri="{FF2B5EF4-FFF2-40B4-BE49-F238E27FC236}">
                <a16:creationId xmlns:a16="http://schemas.microsoft.com/office/drawing/2014/main" id="{5B7AABB5-D47A-4311-8CF7-2DA602FDECB4}"/>
              </a:ext>
            </a:extLst>
          </p:cNvPr>
          <p:cNvSpPr/>
          <p:nvPr/>
        </p:nvSpPr>
        <p:spPr>
          <a:xfrm>
            <a:off x="2489200" y="3185498"/>
            <a:ext cx="7213600"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i="1" dirty="0">
                <a:effectLst/>
                <a:latin typeface="Times New Roman" panose="02020603050405020304" pitchFamily="18" charset="0"/>
                <a:ea typeface="Times New Roman" panose="02020603050405020304" pitchFamily="18" charset="0"/>
                <a:cs typeface="Times New Roman" panose="02020603050405020304" pitchFamily="18" charset="0"/>
              </a:rPr>
              <a:t>Влажность воздуха и регулирование запаса влаги на плантации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01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27</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13944"/>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61440" y="141653"/>
            <a:ext cx="10360349" cy="1662122"/>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7.5. Способы предотвращения вреда нанесенного градом и сильными ливнями (сетки и пленочные навесы)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7884160" y="1820599"/>
            <a:ext cx="3837629" cy="3479414"/>
          </a:xfrm>
          <a:prstGeom prst="rect">
            <a:avLst/>
          </a:prstGeom>
          <a:noFill/>
        </p:spPr>
        <p:txBody>
          <a:bodyPr wrap="square" rtlCol="0">
            <a:spAutoFit/>
          </a:bodyPr>
          <a:lstStyle/>
          <a:p>
            <a:pPr indent="450215"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Для предотвращения негативного влияния этого фактора разработаны определенные способы и приемы. В первую очередь – подбор устойчивых сортов.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Также хороший результат дает закладка плантации голубики под сетками. Сетки стабилизуют колебания температуры и влажности.</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Рисунок 40" descr="Blueberry bushes under netting">
            <a:extLst>
              <a:ext uri="{FF2B5EF4-FFF2-40B4-BE49-F238E27FC236}">
                <a16:creationId xmlns:a16="http://schemas.microsoft.com/office/drawing/2014/main" id="{E9CAE0D1-D8B9-4DC2-A37F-CDA5D4A85101}"/>
              </a:ext>
            </a:extLst>
          </p:cNvPr>
          <p:cNvPicPr>
            <a:picLocks noChangeAspect="1"/>
          </p:cNvPicPr>
          <p:nvPr/>
        </p:nvPicPr>
        <p:blipFill>
          <a:blip r:embed="rId7"/>
          <a:srcRect/>
          <a:stretch>
            <a:fillRect/>
          </a:stretch>
        </p:blipFill>
        <p:spPr bwMode="auto">
          <a:xfrm>
            <a:off x="1361440" y="1820597"/>
            <a:ext cx="6297076" cy="3796738"/>
          </a:xfrm>
          <a:prstGeom prst="rect">
            <a:avLst/>
          </a:prstGeom>
          <a:noFill/>
          <a:ln w="9525">
            <a:noFill/>
            <a:miter lim="800000"/>
            <a:headEnd/>
            <a:tailEnd/>
          </a:ln>
        </p:spPr>
      </p:pic>
      <p:sp>
        <p:nvSpPr>
          <p:cNvPr id="13" name="pole tekstowe 12">
            <a:extLst>
              <a:ext uri="{FF2B5EF4-FFF2-40B4-BE49-F238E27FC236}">
                <a16:creationId xmlns:a16="http://schemas.microsoft.com/office/drawing/2014/main" id="{4BB73295-FA2F-461C-911F-5C3A60B7DA53}"/>
              </a:ext>
            </a:extLst>
          </p:cNvPr>
          <p:cNvSpPr txBox="1"/>
          <p:nvPr/>
        </p:nvSpPr>
        <p:spPr>
          <a:xfrm>
            <a:off x="1497194" y="5621078"/>
            <a:ext cx="3097845" cy="311496"/>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b="0" dirty="0">
                <a:effectLst/>
                <a:latin typeface="Times New Roman" panose="02020603050405020304" pitchFamily="18" charset="0"/>
                <a:ea typeface="Times New Roman" panose="02020603050405020304" pitchFamily="18" charset="0"/>
              </a:rPr>
              <a:t>Сетки</a:t>
            </a:r>
            <a:r>
              <a:rPr lang="pl-PL" b="0" dirty="0">
                <a:effectLst/>
                <a:latin typeface="Times New Roman" panose="02020603050405020304" pitchFamily="18" charset="0"/>
                <a:ea typeface="Times New Roman" panose="02020603050405020304" pitchFamily="18" charset="0"/>
              </a:rPr>
              <a:t>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b="0" dirty="0">
                <a:effectLst/>
                <a:latin typeface="Times New Roman" panose="02020603050405020304" pitchFamily="18" charset="0"/>
                <a:ea typeface="Times New Roman" panose="02020603050405020304" pitchFamily="18" charset="0"/>
              </a:rPr>
              <a:t> </a:t>
            </a:r>
            <a:r>
              <a:rPr lang="en-US" b="0" dirty="0" err="1">
                <a:effectLst/>
                <a:latin typeface="Times New Roman" panose="02020603050405020304" pitchFamily="18" charset="0"/>
                <a:ea typeface="Times New Roman" panose="02020603050405020304" pitchFamily="18" charset="0"/>
              </a:rPr>
              <a:t>Австралия</a:t>
            </a:r>
            <a:endParaRPr lang="ru-RU" sz="11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720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28</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379508" y="141653"/>
            <a:ext cx="10342281" cy="1662122"/>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7.5. Способы предотвращения вреда нанесенного градом и сильными ливнями (сетки и пленочные навесы)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7293704" y="1789933"/>
            <a:ext cx="4477709" cy="3007490"/>
          </a:xfrm>
          <a:prstGeom prst="rect">
            <a:avLst/>
          </a:prstGeom>
          <a:noFill/>
        </p:spPr>
        <p:txBody>
          <a:bodyPr wrap="square" rtlCol="0">
            <a:spAutoFit/>
          </a:bodyPr>
          <a:lstStyle/>
          <a:p>
            <a:pPr indent="450215" algn="just">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Под сетками ягода сформируется немного крупнее, лучше увлажненная, соответственно выше урожайность, а также лучшие условия труда для сборщиков, что сбалансирует длительность труда рабочих и даст возможность быстрее собрать урожай. Увеличение продолжительности сбора ягоды за день дает сокращение времени сборов, в общем.</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pole tekstowe 12">
            <a:extLst>
              <a:ext uri="{FF2B5EF4-FFF2-40B4-BE49-F238E27FC236}">
                <a16:creationId xmlns:a16="http://schemas.microsoft.com/office/drawing/2014/main" id="{4BB73295-FA2F-461C-911F-5C3A60B7DA53}"/>
              </a:ext>
            </a:extLst>
          </p:cNvPr>
          <p:cNvSpPr txBox="1"/>
          <p:nvPr/>
        </p:nvSpPr>
        <p:spPr>
          <a:xfrm>
            <a:off x="1574685" y="5607023"/>
            <a:ext cx="3802386" cy="311496"/>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pl-PL" b="0" dirty="0"/>
              <a:t>C</a:t>
            </a:r>
            <a:r>
              <a:rPr lang="ru-RU" b="0" dirty="0">
                <a:effectLst/>
                <a:latin typeface="Times New Roman" panose="02020603050405020304" pitchFamily="18" charset="0"/>
                <a:ea typeface="Times New Roman" panose="02020603050405020304" pitchFamily="18" charset="0"/>
              </a:rPr>
              <a:t>етки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0" dirty="0">
                <a:effectLst/>
                <a:latin typeface="Times New Roman" panose="02020603050405020304" pitchFamily="18" charset="0"/>
                <a:ea typeface="Times New Roman" panose="02020603050405020304" pitchFamily="18" charset="0"/>
              </a:rPr>
              <a:t>Италия</a:t>
            </a:r>
            <a:r>
              <a:rPr lang="pl-PL" b="0" dirty="0">
                <a:effectLst/>
                <a:latin typeface="Times New Roman" panose="02020603050405020304" pitchFamily="18" charset="0"/>
                <a:ea typeface="Times New Roman" panose="02020603050405020304" pitchFamily="18" charset="0"/>
              </a:rPr>
              <a:t>; </a:t>
            </a:r>
            <a:r>
              <a:rPr lang="ru-RU" b="0" dirty="0">
                <a:effectLst/>
                <a:latin typeface="Times New Roman" panose="02020603050405020304" pitchFamily="18" charset="0"/>
                <a:ea typeface="Times New Roman" panose="02020603050405020304" pitchFamily="18" charset="0"/>
              </a:rPr>
              <a:t> www.blueberryitalia.it</a:t>
            </a:r>
            <a:endParaRPr lang="ru-RU" sz="11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Рисунок 43" descr="Berries - Blueberry Italia">
            <a:extLst>
              <a:ext uri="{FF2B5EF4-FFF2-40B4-BE49-F238E27FC236}">
                <a16:creationId xmlns:a16="http://schemas.microsoft.com/office/drawing/2014/main" id="{DD0D6545-192D-4D0B-B906-DF87F4FCFC88}"/>
              </a:ext>
            </a:extLst>
          </p:cNvPr>
          <p:cNvPicPr>
            <a:picLocks noChangeAspect="1"/>
          </p:cNvPicPr>
          <p:nvPr/>
        </p:nvPicPr>
        <p:blipFill>
          <a:blip r:embed="rId7"/>
          <a:srcRect/>
          <a:stretch>
            <a:fillRect/>
          </a:stretch>
        </p:blipFill>
        <p:spPr bwMode="auto">
          <a:xfrm>
            <a:off x="1412240" y="1810958"/>
            <a:ext cx="5660195" cy="3773682"/>
          </a:xfrm>
          <a:prstGeom prst="rect">
            <a:avLst/>
          </a:prstGeom>
          <a:noFill/>
          <a:ln w="9525">
            <a:noFill/>
            <a:miter lim="800000"/>
            <a:headEnd/>
            <a:tailEnd/>
          </a:ln>
        </p:spPr>
      </p:pic>
    </p:spTree>
    <p:extLst>
      <p:ext uri="{BB962C8B-B14F-4D97-AF65-F5344CB8AC3E}">
        <p14:creationId xmlns:p14="http://schemas.microsoft.com/office/powerpoint/2010/main" val="746379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29</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016000" y="141653"/>
            <a:ext cx="10705789" cy="1662122"/>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 СИСТЕМА ТЕХНОЛОГИЧЕСКИХ МЕРОПРИЯТИЙ И ПОДХОДОВ ДЛЯ СНИЖЕНИЯ НЕГАТИВНОГО ВЛИЯНИЯ НЕБЛАГОПРИЯТНЫХ КЛИМАТИЧЕСКИХ ФАКТОРОВ ПРИ ВЫРАЩИВАНИИ ГОЛУБИКИ НА ПРОМЫШЛЕННЫХ ПЛАНТАЦИЯХ</a:t>
            </a: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7.5. Способы предотвращения вреда нанесенного градом и сильными ливнями (сетки и пленочные навесы)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6533598" y="1820698"/>
            <a:ext cx="5377070" cy="3607013"/>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У нас на плантации установлена погодная станция, которая в режиме реального времени показывает состояние микроклимата, включая температуру окружающего воздуха, температуру почвенного прикорневого слоя, влажность, направление и сила ветра. Она подключена к сервису Agrosmart и мы получаем прогноз погоды на несколько дней 24 часа в сутки. Также получаем прогноз возможного развития болезней (к примеру серая гниль, монилиоз и др.) для каждой отдельной культуры: голубики, клубники и других. Специалист должен принять решение: применять средства защиты превентивно, или уже непосредственно при появлении очагов инфекции. </a:t>
            </a:r>
            <a:endParaRPr lang="pl-PL"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 конечно прогноз появления заморозков.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1506" name="Picture 2" descr="Bilberry, Leaves, Frost, Foliage, Hoarfrost, Cold">
            <a:extLst>
              <a:ext uri="{FF2B5EF4-FFF2-40B4-BE49-F238E27FC236}">
                <a16:creationId xmlns:a16="http://schemas.microsoft.com/office/drawing/2014/main" id="{FED5EBDC-5602-438E-8749-DA4AD82B38F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24976" y="1873884"/>
            <a:ext cx="5152863" cy="364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2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3</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818707" y="105282"/>
            <a:ext cx="10903082"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 КЛИМАТ</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1.2. Зоны зимостойкости в России по классификации USDA</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CB1A97C6-F6AA-4F6D-B179-0110878E39CD}"/>
              </a:ext>
            </a:extLst>
          </p:cNvPr>
          <p:cNvSpPr txBox="1"/>
          <p:nvPr/>
        </p:nvSpPr>
        <p:spPr>
          <a:xfrm>
            <a:off x="8026400" y="977944"/>
            <a:ext cx="3947600" cy="4320670"/>
          </a:xfrm>
          <a:prstGeom prst="rect">
            <a:avLst/>
          </a:prstGeom>
          <a:noFill/>
        </p:spPr>
        <p:txBody>
          <a:bodyPr wrap="square" rtlCol="0">
            <a:spAutoFit/>
          </a:bodyPr>
          <a:lstStyle/>
          <a:p>
            <a:pPr indent="450215">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Голубика,</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как сельсько</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хозяйственная культура уже много лет известна в Российской Федерации и много людей с успехом её выращивают.</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Но даже сегодня она ещё не получила такого распространения как черная смородина, жимолость или облепиха.</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nSpc>
                <a:spcPct val="150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Мы хотели бы обратить Ваше внимание на возможности выращиавания голубики высокорослой и производных гибридов на территории России.</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15A0E5E0-D5A2-4E8C-B6C3-B99C25F46775}"/>
              </a:ext>
            </a:extLst>
          </p:cNvPr>
          <p:cNvSpPr txBox="1"/>
          <p:nvPr/>
        </p:nvSpPr>
        <p:spPr>
          <a:xfrm>
            <a:off x="1303185" y="5439503"/>
            <a:ext cx="7068655" cy="276999"/>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ru-RU" sz="1200" dirty="0"/>
              <a:t>Рис. 2. </a:t>
            </a:r>
            <a:r>
              <a:rPr lang="ru-RU" sz="1200" b="0" dirty="0"/>
              <a:t>Карта России с выделением зон зимостойкости по классификации USDA</a:t>
            </a:r>
            <a:r>
              <a:rPr lang="pl-PL" sz="1200" b="0" dirty="0"/>
              <a:t>; www.pitomnik1.ru</a:t>
            </a:r>
          </a:p>
        </p:txBody>
      </p:sp>
      <p:pic>
        <p:nvPicPr>
          <p:cNvPr id="2050" name="Picture 2">
            <a:extLst>
              <a:ext uri="{FF2B5EF4-FFF2-40B4-BE49-F238E27FC236}">
                <a16:creationId xmlns:a16="http://schemas.microsoft.com/office/drawing/2014/main" id="{0BBC2F7D-245A-4804-B947-9F04F08C11A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3185" y="965858"/>
            <a:ext cx="6578268" cy="446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04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30</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040175" y="141653"/>
            <a:ext cx="10705789" cy="374077"/>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8. ИТОГИ И ЗАКЛЮЧЕНИЕ</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5273040" y="757609"/>
            <a:ext cx="6080760" cy="4392677"/>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Мы считаем, что главным критерием подбора сортов и выбора технологий возделывания голубики на коммерческих плантациях есть морозоустойчивость растений. Климат России на преобладающей территории возделывания культур характеризируется очень морозной зимой. Кроме этого, если морозоустойчивость сортов соответствует конкретным условиям района возделывания, возможно определёнными техническими мероприятиями (вышеупомянутыми) предотвратить возможность нанесения вреда, как корневой системе, так и надземной части критическими весенними заморозками.</a:t>
            </a: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связи с все чаще происходящими аномальными атмосферными явлениями: растяжением периода высоких летних температур, частыми нетипичными осадками – градом, мощными ливнями, существует необходимость рассмотреть целесообразность растяжения затеняющих и против градных сеток, а также пленочных накрытий.</a:t>
            </a:r>
          </a:p>
        </p:txBody>
      </p:sp>
      <p:pic>
        <p:nvPicPr>
          <p:cNvPr id="12" name="Obraz 11">
            <a:extLst>
              <a:ext uri="{FF2B5EF4-FFF2-40B4-BE49-F238E27FC236}">
                <a16:creationId xmlns:a16="http://schemas.microsoft.com/office/drawing/2014/main" id="{5C4F9D3B-AF3C-42A1-9393-A7BBDD73EF9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a:off x="1281782" y="801608"/>
            <a:ext cx="3777897" cy="4661595"/>
          </a:xfrm>
          <a:prstGeom prst="rect">
            <a:avLst/>
          </a:prstGeom>
        </p:spPr>
      </p:pic>
    </p:spTree>
    <p:extLst>
      <p:ext uri="{BB962C8B-B14F-4D97-AF65-F5344CB8AC3E}">
        <p14:creationId xmlns:p14="http://schemas.microsoft.com/office/powerpoint/2010/main" val="3763394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31</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016000" y="283476"/>
            <a:ext cx="10705789" cy="374077"/>
          </a:xfrm>
          <a:prstGeom prst="rect">
            <a:avLst/>
          </a:prstGeom>
          <a:noFill/>
        </p:spPr>
        <p:txBody>
          <a:bodyPr wrap="square" rtlCol="0">
            <a:spAutoFit/>
          </a:bodyPr>
          <a:lstStyle/>
          <a:p>
            <a:pPr indent="182563"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8. ИТОГИ И ЗАКЛЮЧЕНИЕ</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58B1E809-0E64-431A-B74A-72A6AE377E2F}"/>
              </a:ext>
            </a:extLst>
          </p:cNvPr>
          <p:cNvSpPr txBox="1"/>
          <p:nvPr/>
        </p:nvSpPr>
        <p:spPr>
          <a:xfrm>
            <a:off x="6096000" y="830585"/>
            <a:ext cx="5649965" cy="4381969"/>
          </a:xfrm>
          <a:prstGeom prst="rect">
            <a:avLst/>
          </a:prstGeom>
          <a:noFill/>
        </p:spPr>
        <p:txBody>
          <a:bodyPr wrap="square" rtlCol="0">
            <a:spAutoFit/>
          </a:bodyPr>
          <a:lstStyle/>
          <a:p>
            <a:pPr indent="450215" algn="just">
              <a:lnSpc>
                <a:spcPts val="21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Ощутимый результат дает размещение плантаций на участках с хорошим проветриванием, но без сильных постоянных ветров, чтобы исключить застаивание морозных воздушных масс и повреждений цветочных почек весной.</a:t>
            </a:r>
          </a:p>
          <a:p>
            <a:pPr indent="450215" algn="just">
              <a:lnSpc>
                <a:spcPts val="21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 конечно надо учитывать, что голубика требует лёгких, хорошо дренированных кислых почв, умеренно увлажнённых.</a:t>
            </a:r>
          </a:p>
          <a:p>
            <a:pPr indent="450215" algn="just">
              <a:lnSpc>
                <a:spcPts val="21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Воду необходимо подыскать хорошего качества – не засоленную, без содержания извести (учитывая потребность взрослого растения голубики в летний день максимально 17 литров). </a:t>
            </a:r>
          </a:p>
          <a:p>
            <a:pPr indent="450215" algn="just">
              <a:lnSpc>
                <a:spcPts val="21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Высокое содержание солей, плодородные почвы, нехватка кислорода в прикорневом слое – дополнительные факторы возникновения проблем на плантациях голубики.</a:t>
            </a:r>
          </a:p>
          <a:p>
            <a:pPr indent="450215" algn="just">
              <a:lnSpc>
                <a:spcPts val="2100"/>
              </a:lnSpc>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Следует отметить, что вовремя проведенные профилактические мероприятия всегда приносят дополнительный положительный эффект.</a:t>
            </a:r>
          </a:p>
        </p:txBody>
      </p:sp>
      <p:pic>
        <p:nvPicPr>
          <p:cNvPr id="16386" name="Picture 2" descr="Leaf, Blueberry, Nature, Closeup, Garden, Bush, Autumn">
            <a:extLst>
              <a:ext uri="{FF2B5EF4-FFF2-40B4-BE49-F238E27FC236}">
                <a16:creationId xmlns:a16="http://schemas.microsoft.com/office/drawing/2014/main" id="{781360CD-F7A3-46F0-873C-CD564B16AF10}"/>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279945" y="845069"/>
            <a:ext cx="4694349" cy="433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0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8457A3-2D8D-EF43-B743-CDEE9F4C8033}"/>
              </a:ext>
            </a:extLst>
          </p:cNvPr>
          <p:cNvSpPr>
            <a:spLocks noGrp="1"/>
          </p:cNvSpPr>
          <p:nvPr>
            <p:ph type="title"/>
          </p:nvPr>
        </p:nvSpPr>
        <p:spPr>
          <a:xfrm>
            <a:off x="1303206" y="1610670"/>
            <a:ext cx="9233210" cy="2491091"/>
          </a:xfrm>
        </p:spPr>
        <p:txBody>
          <a:bodyPr>
            <a:normAutofit/>
          </a:bodyPr>
          <a:lstStyle/>
          <a:p>
            <a:pPr indent="450215" algn="ctr">
              <a:lnSpc>
                <a:spcPct val="107000"/>
              </a:lnSpc>
              <a:spcAft>
                <a:spcPts val="800"/>
              </a:spcAft>
            </a:pPr>
            <a:r>
              <a:rPr lang="ru-RU" sz="4000" b="1" dirty="0">
                <a:effectLst/>
                <a:latin typeface="Times New Roman" panose="02020603050405020304" pitchFamily="18" charset="0"/>
                <a:ea typeface="Times New Roman" panose="02020603050405020304" pitchFamily="18" charset="0"/>
                <a:cs typeface="Times New Roman" panose="02020603050405020304" pitchFamily="18" charset="0"/>
              </a:rPr>
              <a:t>Спасибо за внимание!</a:t>
            </a:r>
            <a:endParaRPr lang="pl-PL"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Нижний колонтитул 3">
            <a:extLst>
              <a:ext uri="{FF2B5EF4-FFF2-40B4-BE49-F238E27FC236}">
                <a16:creationId xmlns:a16="http://schemas.microsoft.com/office/drawing/2014/main" id="{64AA95AB-88F9-734C-97CD-E1FFB7B60242}"/>
              </a:ext>
            </a:extLst>
          </p:cNvPr>
          <p:cNvSpPr>
            <a:spLocks noGrp="1"/>
          </p:cNvSpPr>
          <p:nvPr>
            <p:ph type="ftr" sz="quarter" idx="11"/>
          </p:nvPr>
        </p:nvSpPr>
        <p:spPr/>
        <p:txBody>
          <a:bodyPr/>
          <a:lstStyle/>
          <a:p>
            <a:r>
              <a:rPr lang="en-GB"/>
              <a:t>V </a:t>
            </a:r>
            <a:r>
              <a:rPr lang="ru-RU"/>
              <a:t>Международная конференция Ягоды России 2022</a:t>
            </a:r>
            <a:endParaRPr lang="en-US"/>
          </a:p>
          <a:p>
            <a:r>
              <a:rPr lang="ru-RU"/>
              <a:t>24 – 25 февраля, г. Воронеж</a:t>
            </a:r>
            <a:endParaRPr lang="en-RU" dirty="0"/>
          </a:p>
        </p:txBody>
      </p:sp>
      <p:sp>
        <p:nvSpPr>
          <p:cNvPr id="5" name="Номер слайда 4">
            <a:extLst>
              <a:ext uri="{FF2B5EF4-FFF2-40B4-BE49-F238E27FC236}">
                <a16:creationId xmlns:a16="http://schemas.microsoft.com/office/drawing/2014/main" id="{32A2A1C2-33A1-0A40-9D8E-135DBE65FA3C}"/>
              </a:ext>
            </a:extLst>
          </p:cNvPr>
          <p:cNvSpPr>
            <a:spLocks noGrp="1"/>
          </p:cNvSpPr>
          <p:nvPr>
            <p:ph type="sldNum" sz="quarter" idx="12"/>
          </p:nvPr>
        </p:nvSpPr>
        <p:spPr/>
        <p:txBody>
          <a:bodyPr/>
          <a:lstStyle/>
          <a:p>
            <a:fld id="{A9EF7520-39D1-9441-8AAA-83801A63571E}" type="slidenum">
              <a:rPr lang="en-RU" smtClean="0"/>
              <a:t>32</a:t>
            </a:fld>
            <a:endParaRPr lang="en-RU"/>
          </a:p>
        </p:txBody>
      </p:sp>
      <p:pic>
        <p:nvPicPr>
          <p:cNvPr id="6" name="Obraz 5">
            <a:extLst>
              <a:ext uri="{FF2B5EF4-FFF2-40B4-BE49-F238E27FC236}">
                <a16:creationId xmlns:a16="http://schemas.microsoft.com/office/drawing/2014/main" id="{84CB29C1-838B-4EE2-A893-ED08CDD65482}"/>
              </a:ext>
            </a:extLst>
          </p:cNvPr>
          <p:cNvPicPr>
            <a:picLocks noChangeAspect="1"/>
          </p:cNvPicPr>
          <p:nvPr/>
        </p:nvPicPr>
        <p:blipFill>
          <a:blip r:embed="rId2"/>
          <a:stretch>
            <a:fillRect/>
          </a:stretch>
        </p:blipFill>
        <p:spPr>
          <a:xfrm>
            <a:off x="2113900" y="4804653"/>
            <a:ext cx="2512765" cy="549667"/>
          </a:xfrm>
          <a:prstGeom prst="rect">
            <a:avLst/>
          </a:prstGeom>
        </p:spPr>
      </p:pic>
      <p:sp>
        <p:nvSpPr>
          <p:cNvPr id="7" name="pole tekstowe 6">
            <a:extLst>
              <a:ext uri="{FF2B5EF4-FFF2-40B4-BE49-F238E27FC236}">
                <a16:creationId xmlns:a16="http://schemas.microsoft.com/office/drawing/2014/main" id="{3BB60ECD-0D70-443F-8F50-D68DC090CE46}"/>
              </a:ext>
            </a:extLst>
          </p:cNvPr>
          <p:cNvSpPr txBox="1"/>
          <p:nvPr/>
        </p:nvSpPr>
        <p:spPr>
          <a:xfrm>
            <a:off x="2113900" y="5450984"/>
            <a:ext cx="3703705" cy="646331"/>
          </a:xfrm>
          <a:prstGeom prst="rect">
            <a:avLst/>
          </a:prstGeom>
          <a:noFill/>
          <a:effectLst>
            <a:outerShdw blurRad="50800" dist="50800" dir="2400000" algn="ctr" rotWithShape="0">
              <a:schemeClr val="bg2">
                <a:lumMod val="75000"/>
                <a:alpha val="43000"/>
              </a:schemeClr>
            </a:outerShdw>
          </a:effectLst>
        </p:spPr>
        <p:txBody>
          <a:bodyPr wrap="square" rtlCol="0">
            <a:spAutoFit/>
          </a:bodyPr>
          <a:lstStyle/>
          <a:p>
            <a:r>
              <a:rPr lang="pl-PL" b="1" dirty="0">
                <a:solidFill>
                  <a:srgbClr val="92D050"/>
                </a:solidFill>
                <a:latin typeface="Arial" panose="020B0604020202020204" pitchFamily="34" charset="0"/>
                <a:cs typeface="Arial" panose="020B0604020202020204" pitchFamily="34" charset="0"/>
              </a:rPr>
              <a:t>www.plantin.com.pl</a:t>
            </a:r>
          </a:p>
          <a:p>
            <a:r>
              <a:rPr lang="pl-PL" b="1" dirty="0">
                <a:solidFill>
                  <a:srgbClr val="92D050"/>
                </a:solidFill>
                <a:latin typeface="Arial" panose="020B0604020202020204" pitchFamily="34" charset="0"/>
                <a:cs typeface="Arial" panose="020B0604020202020204" pitchFamily="34" charset="0"/>
              </a:rPr>
              <a:t>www.in-vitro.pl</a:t>
            </a:r>
          </a:p>
        </p:txBody>
      </p:sp>
      <p:sp>
        <p:nvSpPr>
          <p:cNvPr id="9" name="pole tekstowe 8">
            <a:extLst>
              <a:ext uri="{FF2B5EF4-FFF2-40B4-BE49-F238E27FC236}">
                <a16:creationId xmlns:a16="http://schemas.microsoft.com/office/drawing/2014/main" id="{937298B3-9284-4FFF-A63D-324FD4051270}"/>
              </a:ext>
            </a:extLst>
          </p:cNvPr>
          <p:cNvSpPr txBox="1"/>
          <p:nvPr/>
        </p:nvSpPr>
        <p:spPr>
          <a:xfrm>
            <a:off x="2113900" y="4117523"/>
            <a:ext cx="3827606" cy="461665"/>
          </a:xfrm>
          <a:prstGeom prst="rect">
            <a:avLst/>
          </a:prstGeom>
          <a:noFill/>
        </p:spPr>
        <p:txBody>
          <a:bodyPr wrap="square" rtlCol="0">
            <a:spAutoFit/>
          </a:bodyPr>
          <a:lstStyle>
            <a:defPPr>
              <a:defRPr lang="pl-PL"/>
            </a:defPPr>
            <a:lvl1pPr>
              <a:defRPr sz="4400" b="0" i="0">
                <a:solidFill>
                  <a:srgbClr val="7AB934"/>
                </a:solidFill>
                <a:effectLst/>
                <a:latin typeface="Bookman Old Style" pitchFamily="18" charset="0"/>
              </a:defRPr>
            </a:lvl1pPr>
          </a:lstStyle>
          <a:p>
            <a:r>
              <a:rPr lang="pl-PL" sz="2400" dirty="0" err="1">
                <a:effectLst/>
                <a:latin typeface="Times New Roman" panose="02020603050405020304" pitchFamily="18" charset="0"/>
                <a:ea typeface="Times New Roman" panose="02020603050405020304" pitchFamily="18" charset="0"/>
                <a:cs typeface="Times New Roman" panose="02020603050405020304" pitchFamily="18" charset="0"/>
              </a:rPr>
              <a:t>Игорь</a:t>
            </a:r>
            <a:r>
              <a:rPr lang="pl-PL"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2400" dirty="0" err="1">
                <a:effectLst/>
                <a:latin typeface="Times New Roman" panose="02020603050405020304" pitchFamily="18" charset="0"/>
                <a:ea typeface="Times New Roman" panose="02020603050405020304" pitchFamily="18" charset="0"/>
                <a:cs typeface="Times New Roman" panose="02020603050405020304" pitchFamily="18" charset="0"/>
              </a:rPr>
              <a:t>Пащук</a:t>
            </a:r>
            <a:r>
              <a:rPr lang="pl-PL"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l-PL"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87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4</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11042"/>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 КЛИМАТ</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1.2. Зоны зимостойкости в России по классификации USDA</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CB1A97C6-F6AA-4F6D-B179-0110878E39CD}"/>
              </a:ext>
            </a:extLst>
          </p:cNvPr>
          <p:cNvSpPr txBox="1"/>
          <p:nvPr/>
        </p:nvSpPr>
        <p:spPr>
          <a:xfrm>
            <a:off x="6814931" y="1056358"/>
            <a:ext cx="4538868" cy="4303358"/>
          </a:xfrm>
          <a:prstGeom prst="rect">
            <a:avLst/>
          </a:prstGeom>
          <a:noFill/>
        </p:spPr>
        <p:txBody>
          <a:bodyPr wrap="square" rtlCol="0">
            <a:spAutoFit/>
          </a:bodyPr>
          <a:lstStyle/>
          <a:p>
            <a:pPr indent="450215" algn="just">
              <a:lnSpc>
                <a:spcPts val="23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Конечно, человек может изменить почвенные условия: саму землю можно модифицировать или применить искусственный субстрат, насаждения заложить на грядах, в траншеях, в горшках и других емкостях. Полив можно производить водой доступной в окружающей среде (реки, озера, пруды, подземные воды) после надлежащей очистки или даже </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методом</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осмоса.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7675" algn="just">
              <a:lnSpc>
                <a:spcPts val="2300"/>
              </a:lnSpc>
            </a:pPr>
            <a:r>
              <a:rPr lang="ru-RU" sz="1600" dirty="0">
                <a:effectLst/>
                <a:latin typeface="Times New Roman" panose="02020603050405020304" pitchFamily="18" charset="0"/>
                <a:ea typeface="Times New Roman" panose="02020603050405020304" pitchFamily="18" charset="0"/>
              </a:rPr>
              <a:t>В то же время изменить климат нереально. Необходимо изучить его региональные особенности, подобрать сорта и выработать способы эффективного противостояния с его частыми неблагоприятными проявлениями.</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Obraz 12">
            <a:extLst>
              <a:ext uri="{FF2B5EF4-FFF2-40B4-BE49-F238E27FC236}">
                <a16:creationId xmlns:a16="http://schemas.microsoft.com/office/drawing/2014/main" id="{2D9D5CD2-5E96-4BC6-B57B-CF70EF36236B}"/>
              </a:ext>
            </a:extLst>
          </p:cNvPr>
          <p:cNvPicPr>
            <a:picLocks noChangeAspect="1"/>
          </p:cNvPicPr>
          <p:nvPr/>
        </p:nvPicPr>
        <p:blipFill>
          <a:blip r:embed="rId7"/>
          <a:stretch>
            <a:fillRect/>
          </a:stretch>
        </p:blipFill>
        <p:spPr>
          <a:xfrm>
            <a:off x="1158239" y="1056358"/>
            <a:ext cx="5474882" cy="4106162"/>
          </a:xfrm>
          <a:prstGeom prst="rect">
            <a:avLst/>
          </a:prstGeom>
        </p:spPr>
      </p:pic>
    </p:spTree>
    <p:extLst>
      <p:ext uri="{BB962C8B-B14F-4D97-AF65-F5344CB8AC3E}">
        <p14:creationId xmlns:p14="http://schemas.microsoft.com/office/powerpoint/2010/main" val="350595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9" y="5675680"/>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5</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66780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1197519" y="105282"/>
            <a:ext cx="10524270" cy="773032"/>
          </a:xfrm>
          <a:prstGeom prst="rect">
            <a:avLst/>
          </a:prstGeom>
          <a:noFill/>
        </p:spPr>
        <p:txBody>
          <a:bodyPr wrap="square" rtlCol="0">
            <a:spAutoFit/>
          </a:bodyPr>
          <a:lstStyle/>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 КЛИМАТ</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1.2. Зоны зимостойкости в России по классификации USDA</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15A0E5E0-D5A2-4E8C-B6C3-B99C25F46775}"/>
              </a:ext>
            </a:extLst>
          </p:cNvPr>
          <p:cNvSpPr txBox="1"/>
          <p:nvPr/>
        </p:nvSpPr>
        <p:spPr>
          <a:xfrm>
            <a:off x="1158239" y="4902989"/>
            <a:ext cx="8851265" cy="280270"/>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Таблица 1. </a:t>
            </a:r>
            <a:r>
              <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rPr>
              <a:t>Минимальные температуры относительно зон зимостойкости в России по классификации USDA</a:t>
            </a:r>
            <a:endParaRPr lang="pl-PL"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Tabela 6">
            <a:extLst>
              <a:ext uri="{FF2B5EF4-FFF2-40B4-BE49-F238E27FC236}">
                <a16:creationId xmlns:a16="http://schemas.microsoft.com/office/drawing/2014/main" id="{46405309-F902-47A3-9D82-B26BFD3B34F7}"/>
              </a:ext>
            </a:extLst>
          </p:cNvPr>
          <p:cNvGraphicFramePr>
            <a:graphicFrameLocks noGrp="1"/>
          </p:cNvGraphicFramePr>
          <p:nvPr>
            <p:extLst>
              <p:ext uri="{D42A27DB-BD31-4B8C-83A1-F6EECF244321}">
                <p14:modId xmlns:p14="http://schemas.microsoft.com/office/powerpoint/2010/main" val="69100972"/>
              </p:ext>
            </p:extLst>
          </p:nvPr>
        </p:nvGraphicFramePr>
        <p:xfrm>
          <a:off x="1187359" y="878316"/>
          <a:ext cx="10534430" cy="4024673"/>
        </p:xfrm>
        <a:graphic>
          <a:graphicData uri="http://schemas.openxmlformats.org/drawingml/2006/table">
            <a:tbl>
              <a:tblPr firstRow="1" firstCol="1" bandRow="1">
                <a:tableStyleId>{5C22544A-7EE6-4342-B048-85BDC9FD1C3A}</a:tableStyleId>
              </a:tblPr>
              <a:tblGrid>
                <a:gridCol w="661761">
                  <a:extLst>
                    <a:ext uri="{9D8B030D-6E8A-4147-A177-3AD203B41FA5}">
                      <a16:colId xmlns:a16="http://schemas.microsoft.com/office/drawing/2014/main" val="3496010484"/>
                    </a:ext>
                  </a:extLst>
                </a:gridCol>
                <a:gridCol w="690880">
                  <a:extLst>
                    <a:ext uri="{9D8B030D-6E8A-4147-A177-3AD203B41FA5}">
                      <a16:colId xmlns:a16="http://schemas.microsoft.com/office/drawing/2014/main" val="2243772216"/>
                    </a:ext>
                  </a:extLst>
                </a:gridCol>
                <a:gridCol w="1645913">
                  <a:extLst>
                    <a:ext uri="{9D8B030D-6E8A-4147-A177-3AD203B41FA5}">
                      <a16:colId xmlns:a16="http://schemas.microsoft.com/office/drawing/2014/main" val="201440330"/>
                    </a:ext>
                  </a:extLst>
                </a:gridCol>
                <a:gridCol w="1930407">
                  <a:extLst>
                    <a:ext uri="{9D8B030D-6E8A-4147-A177-3AD203B41FA5}">
                      <a16:colId xmlns:a16="http://schemas.microsoft.com/office/drawing/2014/main" val="1760929772"/>
                    </a:ext>
                  </a:extLst>
                </a:gridCol>
                <a:gridCol w="5605469">
                  <a:extLst>
                    <a:ext uri="{9D8B030D-6E8A-4147-A177-3AD203B41FA5}">
                      <a16:colId xmlns:a16="http://schemas.microsoft.com/office/drawing/2014/main" val="772355883"/>
                    </a:ext>
                  </a:extLst>
                </a:gridCol>
              </a:tblGrid>
              <a:tr h="198909">
                <a:tc rowSpan="2" grid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Зона</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rowSpan="2" hMerge="1">
                  <a:txBody>
                    <a:bodyPr/>
                    <a:lstStyle/>
                    <a:p>
                      <a:endParaRPr lang="pl-PL"/>
                    </a:p>
                  </a:txBody>
                  <a:tcPr/>
                </a:tc>
                <a:tc grid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Минимальные температуры, ˚С</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h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Регионы</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1101758049"/>
                  </a:ext>
                </a:extLst>
              </a:tr>
              <a:tr h="198909">
                <a:tc gridSpan="2" vMerge="1">
                  <a:txBody>
                    <a:bodyPr/>
                    <a:lstStyle/>
                    <a:p>
                      <a:endParaRPr lang="pl-PL"/>
                    </a:p>
                  </a:txBody>
                  <a:tcPr/>
                </a:tc>
                <a:tc hMerge="1" vMerge="1">
                  <a:txBody>
                    <a:bodyPr/>
                    <a:lstStyle/>
                    <a:p>
                      <a:endParaRPr lang="pl-PL"/>
                    </a:p>
                  </a:txBody>
                  <a:tcP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от</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до</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 </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180225261"/>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grid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&lt;-53.9</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hMerge="1">
                  <a:txBody>
                    <a:bodyPr/>
                    <a:lstStyle/>
                    <a:p>
                      <a:endParaRPr lang="pl-PL"/>
                    </a:p>
                  </a:txBody>
                  <a:tcPr/>
                </a:tc>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Арктика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102468086"/>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-51.1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-53.9</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vMerge="1">
                  <a:txBody>
                    <a:bodyPr/>
                    <a:lstStyle/>
                    <a:p>
                      <a:endParaRPr lang="pl-PL"/>
                    </a:p>
                  </a:txBody>
                  <a:tcPr/>
                </a:tc>
                <a:extLst>
                  <a:ext uri="{0D108BD9-81ED-4DB2-BD59-A6C34878D82A}">
                    <a16:rowId xmlns:a16="http://schemas.microsoft.com/office/drawing/2014/main" val="3535441726"/>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-48.3</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-51.1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row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Центральная Сибирь</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3761625738"/>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-45.6</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-48.2</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vMerge="1">
                  <a:txBody>
                    <a:bodyPr/>
                    <a:lstStyle/>
                    <a:p>
                      <a:endParaRPr lang="pl-PL"/>
                    </a:p>
                  </a:txBody>
                  <a:tcPr/>
                </a:tc>
                <a:extLst>
                  <a:ext uri="{0D108BD9-81ED-4DB2-BD59-A6C34878D82A}">
                    <a16:rowId xmlns:a16="http://schemas.microsoft.com/office/drawing/2014/main" val="619046202"/>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-42.8</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-45.5</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row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Южная Сибирь</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2027325225"/>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-40.0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-42.8</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vMerge="1">
                  <a:txBody>
                    <a:bodyPr/>
                    <a:lstStyle/>
                    <a:p>
                      <a:endParaRPr lang="pl-PL"/>
                    </a:p>
                  </a:txBody>
                  <a:tcPr/>
                </a:tc>
                <a:extLst>
                  <a:ext uri="{0D108BD9-81ED-4DB2-BD59-A6C34878D82A}">
                    <a16:rowId xmlns:a16="http://schemas.microsoft.com/office/drawing/2014/main" val="1133197187"/>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3</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-37.2</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-39.9</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Беломорск, Архангельск Киров, Пермь, Челябинск, Байкал, Хабаровск</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1343232623"/>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-34.5</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-37.1</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vMerge="1">
                  <a:txBody>
                    <a:bodyPr/>
                    <a:lstStyle/>
                    <a:p>
                      <a:endParaRPr lang="pl-PL"/>
                    </a:p>
                  </a:txBody>
                  <a:tcPr/>
                </a:tc>
                <a:extLst>
                  <a:ext uri="{0D108BD9-81ED-4DB2-BD59-A6C34878D82A}">
                    <a16:rowId xmlns:a16="http://schemas.microsoft.com/office/drawing/2014/main" val="2065486255"/>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4</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-31.7</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-34.4</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Московская обл., Ульяновск, Орск</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3311124334"/>
                  </a:ext>
                </a:extLst>
              </a:tr>
              <a:tr h="245845">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-28.9</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-31.6</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Тула, Саратов, Оренбург, Приморье, южный Сахалин, Камчатка</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2141166712"/>
                  </a:ext>
                </a:extLst>
              </a:tr>
              <a:tr h="196017">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5</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-26.1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-28.8</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Санкт-Петербург, Смоленск, Воронеж, Волгоград, Владивосток</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1732260789"/>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-23.4</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-26.1</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Калининград, Минск, Луганск, Астрахань</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4259552322"/>
                  </a:ext>
                </a:extLst>
              </a:tr>
              <a:tr h="198909">
                <a:tc row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6</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-20.6</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-23.3</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Восток Польши, центр Украины, Ростов</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1482427720"/>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-17.8</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-20.6</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Венгрия, Чехия, юг Украины</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3214058847"/>
                  </a:ext>
                </a:extLst>
              </a:tr>
              <a:tr h="198909">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7</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а</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-15.0</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-17.7</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rowSpan="2">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Краснодар, Ставрополь, Пятигорск</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585264796"/>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-12.3</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-14.9</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vMerge="1">
                  <a:txBody>
                    <a:bodyPr/>
                    <a:lstStyle/>
                    <a:p>
                      <a:endParaRPr lang="pl-PL"/>
                    </a:p>
                  </a:txBody>
                  <a:tcPr/>
                </a:tc>
                <a:extLst>
                  <a:ext uri="{0D108BD9-81ED-4DB2-BD59-A6C34878D82A}">
                    <a16:rowId xmlns:a16="http://schemas.microsoft.com/office/drawing/2014/main" val="1766284031"/>
                  </a:ext>
                </a:extLst>
              </a:tr>
              <a:tr h="201358">
                <a:tc rowSpan="2">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8</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а</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-9.4</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-12.2</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0"/>
                        </a:spcAft>
                      </a:pPr>
                      <a:r>
                        <a:rPr lang="ru-RU" sz="1200" dirty="0">
                          <a:effectLst/>
                          <a:latin typeface="Times New Roman" panose="02020603050405020304" pitchFamily="18" charset="0"/>
                          <a:cs typeface="Times New Roman" panose="02020603050405020304" pitchFamily="18" charset="0"/>
                        </a:rPr>
                        <a:t>Восточная часть Крыма,</a:t>
                      </a:r>
                      <a:r>
                        <a:rPr lang="pl-PL" sz="1200" dirty="0">
                          <a:effectLst/>
                          <a:latin typeface="Times New Roman" panose="02020603050405020304" pitchFamily="18" charset="0"/>
                          <a:cs typeface="Times New Roman" panose="02020603050405020304" pitchFamily="18" charset="0"/>
                        </a:rPr>
                        <a:t> </a:t>
                      </a:r>
                      <a:r>
                        <a:rPr lang="ru-RU" sz="1200" dirty="0">
                          <a:effectLst/>
                          <a:latin typeface="Times New Roman" panose="02020603050405020304" pitchFamily="18" charset="0"/>
                          <a:cs typeface="Times New Roman" panose="02020603050405020304" pitchFamily="18" charset="0"/>
                        </a:rPr>
                        <a:t>Юг Краснодарского края, Нальчик, Владикавказ</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extLst>
                  <a:ext uri="{0D108BD9-81ED-4DB2-BD59-A6C34878D82A}">
                    <a16:rowId xmlns:a16="http://schemas.microsoft.com/office/drawing/2014/main" val="3191612490"/>
                  </a:ext>
                </a:extLst>
              </a:tr>
              <a:tr h="198909">
                <a:tc vMerge="1">
                  <a:txBody>
                    <a:bodyPr/>
                    <a:lstStyle/>
                    <a:p>
                      <a:endParaRPr lang="pl-PL"/>
                    </a:p>
                  </a:txBody>
                  <a:tcP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б</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nchor="ctr"/>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-5.7</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a:effectLst/>
                          <a:latin typeface="Times New Roman" panose="02020603050405020304" pitchFamily="18" charset="0"/>
                          <a:cs typeface="Times New Roman" panose="02020603050405020304" pitchFamily="18" charset="0"/>
                        </a:rPr>
                        <a:t>-9.4</a:t>
                      </a:r>
                      <a:endParaRPr lang="pl-PL"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tc>
                  <a:txBody>
                    <a:bodyPr/>
                    <a:lstStyle/>
                    <a:p>
                      <a:pPr algn="ctr">
                        <a:lnSpc>
                          <a:spcPct val="107000"/>
                        </a:lnSpc>
                        <a:spcAft>
                          <a:spcPts val="800"/>
                        </a:spcAft>
                      </a:pPr>
                      <a:r>
                        <a:rPr lang="ru-RU" sz="1200" dirty="0">
                          <a:effectLst/>
                          <a:latin typeface="Times New Roman" panose="02020603050405020304" pitchFamily="18" charset="0"/>
                          <a:cs typeface="Times New Roman" panose="02020603050405020304" pitchFamily="18" charset="0"/>
                        </a:rPr>
                        <a:t>Южный берег Крыма, Сочи</a:t>
                      </a:r>
                      <a:endParaRPr lang="pl-PL"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506" marR="61506" marT="0" marB="0"/>
                </a:tc>
                <a:extLst>
                  <a:ext uri="{0D108BD9-81ED-4DB2-BD59-A6C34878D82A}">
                    <a16:rowId xmlns:a16="http://schemas.microsoft.com/office/drawing/2014/main" val="390961502"/>
                  </a:ext>
                </a:extLst>
              </a:tr>
            </a:tbl>
          </a:graphicData>
        </a:graphic>
      </p:graphicFrame>
    </p:spTree>
    <p:extLst>
      <p:ext uri="{BB962C8B-B14F-4D97-AF65-F5344CB8AC3E}">
        <p14:creationId xmlns:p14="http://schemas.microsoft.com/office/powerpoint/2010/main" val="111951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6</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374077"/>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2. КРАТКАЯ ХАРАКТЕРИСТИКА ПРОИСХОЖДЕНИЯ КУЛЬТУРНОЙ ГОЛУБИКИ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6416411" y="645178"/>
            <a:ext cx="5188190" cy="5016758"/>
          </a:xfrm>
          <a:prstGeom prst="rect">
            <a:avLst/>
          </a:prstGeom>
          <a:noFill/>
        </p:spPr>
        <p:txBody>
          <a:bodyPr wrap="square" rtlCol="0">
            <a:spAutoFit/>
          </a:bodyPr>
          <a:lstStyle/>
          <a:p>
            <a:pPr indent="538163"/>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Первые сорта голубики появились в результате скрещивания отобранных растений вида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corymbosum</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голубики высокорослой. В последующем для скрещивания отбирались растения из видов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corymbosum</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angustifolium</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голубики низкой или узколистой. </a:t>
            </a:r>
            <a:endParaRPr lang="pl-PL"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538163"/>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Их гибриды предназначались для выращивания в зонах с более суровым северным климатом и низкими температурами зимой.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Еще позже для выведения новых южных сортов отбирались растения вида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ashei</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 других, которые привнесли в сортовую характеристику устойчивость против высоких температур, ограниченный период покоя, но одновременно понизили морозоустойчивость. Поэтому гибриды с преобладающим генотипом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corymbosum</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Vaccinium</a:t>
            </a:r>
            <a:r>
              <a:rPr lang="pl-PL"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i="1" dirty="0" err="1">
                <a:effectLst/>
                <a:latin typeface="Times New Roman" panose="02020603050405020304" pitchFamily="18" charset="0"/>
                <a:ea typeface="Times New Roman" panose="02020603050405020304" pitchFamily="18" charset="0"/>
                <a:cs typeface="Times New Roman" panose="02020603050405020304" pitchFamily="18" charset="0"/>
              </a:rPr>
              <a:t>angustifolium</a:t>
            </a:r>
            <a:r>
              <a:rPr lang="ru-RU"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имеют повышенную морозоустойчивость, и соответственно, с преобладающим генотипом южных сортов будут иметь значительно меньшую морозоустойчивость.</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pole tekstowe 12">
            <a:extLst>
              <a:ext uri="{FF2B5EF4-FFF2-40B4-BE49-F238E27FC236}">
                <a16:creationId xmlns:a16="http://schemas.microsoft.com/office/drawing/2014/main" id="{4FF4C890-0FBB-491D-A5D9-26C8B3B46688}"/>
              </a:ext>
            </a:extLst>
          </p:cNvPr>
          <p:cNvSpPr txBox="1"/>
          <p:nvPr/>
        </p:nvSpPr>
        <p:spPr>
          <a:xfrm>
            <a:off x="1167657" y="5195699"/>
            <a:ext cx="5248754" cy="280270"/>
          </a:xfrm>
          <a:prstGeom prst="rect">
            <a:avLst/>
          </a:prstGeom>
          <a:solidFill>
            <a:schemeClr val="bg1"/>
          </a:solid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gn="ctr">
              <a:lnSpc>
                <a:spcPct val="107000"/>
              </a:lnSpc>
              <a:spcAft>
                <a:spcPts val="800"/>
              </a:spcAft>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Схема 1. </a:t>
            </a:r>
            <a:r>
              <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rPr>
              <a:t>Примитивная схема создания гибридов голубики</a:t>
            </a:r>
            <a:endParaRPr lang="pl-PL"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Objaśnienie: strzałka w dół 14">
            <a:extLst>
              <a:ext uri="{FF2B5EF4-FFF2-40B4-BE49-F238E27FC236}">
                <a16:creationId xmlns:a16="http://schemas.microsoft.com/office/drawing/2014/main" id="{6B8F5EF5-F445-4A9F-B57C-9C7C4C48040E}"/>
              </a:ext>
            </a:extLst>
          </p:cNvPr>
          <p:cNvSpPr/>
          <p:nvPr/>
        </p:nvSpPr>
        <p:spPr>
          <a:xfrm>
            <a:off x="1340378" y="1035350"/>
            <a:ext cx="1544320" cy="128746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i="1" dirty="0" err="1">
                <a:latin typeface="Times New Roman" panose="02020603050405020304" pitchFamily="18" charset="0"/>
                <a:cs typeface="Times New Roman" panose="02020603050405020304" pitchFamily="18" charset="0"/>
              </a:rPr>
              <a:t>Vaccinium</a:t>
            </a:r>
            <a:r>
              <a:rPr lang="pl-PL" i="1" dirty="0">
                <a:latin typeface="Times New Roman" panose="02020603050405020304" pitchFamily="18" charset="0"/>
                <a:cs typeface="Times New Roman" panose="02020603050405020304" pitchFamily="18" charset="0"/>
              </a:rPr>
              <a:t> </a:t>
            </a:r>
            <a:r>
              <a:rPr lang="pl-PL" i="1" dirty="0" err="1">
                <a:latin typeface="Times New Roman" panose="02020603050405020304" pitchFamily="18" charset="0"/>
                <a:cs typeface="Times New Roman" panose="02020603050405020304" pitchFamily="18" charset="0"/>
              </a:rPr>
              <a:t>corymbosum</a:t>
            </a:r>
            <a:r>
              <a:rPr lang="pl-PL" i="1" dirty="0">
                <a:latin typeface="Times New Roman" panose="02020603050405020304" pitchFamily="18" charset="0"/>
                <a:cs typeface="Times New Roman" panose="02020603050405020304" pitchFamily="18" charset="0"/>
              </a:rPr>
              <a:t> </a:t>
            </a:r>
            <a:endParaRPr lang="uk-UA" i="1" dirty="0">
              <a:latin typeface="Times New Roman" panose="02020603050405020304" pitchFamily="18" charset="0"/>
              <a:cs typeface="Times New Roman" panose="02020603050405020304" pitchFamily="18" charset="0"/>
            </a:endParaRPr>
          </a:p>
        </p:txBody>
      </p:sp>
      <p:sp>
        <p:nvSpPr>
          <p:cNvPr id="16" name="Objaśnienie: strzałka w dół 15">
            <a:extLst>
              <a:ext uri="{FF2B5EF4-FFF2-40B4-BE49-F238E27FC236}">
                <a16:creationId xmlns:a16="http://schemas.microsoft.com/office/drawing/2014/main" id="{AEC42AAE-744E-4498-9A83-3C9A6001B35B}"/>
              </a:ext>
            </a:extLst>
          </p:cNvPr>
          <p:cNvSpPr/>
          <p:nvPr/>
        </p:nvSpPr>
        <p:spPr>
          <a:xfrm>
            <a:off x="3037098" y="1035350"/>
            <a:ext cx="1544320" cy="128746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i="1" dirty="0" err="1">
                <a:latin typeface="Times New Roman" panose="02020603050405020304" pitchFamily="18" charset="0"/>
                <a:cs typeface="Times New Roman" panose="02020603050405020304" pitchFamily="18" charset="0"/>
              </a:rPr>
              <a:t>Vaccinium</a:t>
            </a:r>
            <a:r>
              <a:rPr lang="pl-PL" i="1" dirty="0">
                <a:latin typeface="Times New Roman" panose="02020603050405020304" pitchFamily="18" charset="0"/>
                <a:cs typeface="Times New Roman" panose="02020603050405020304" pitchFamily="18" charset="0"/>
              </a:rPr>
              <a:t> </a:t>
            </a:r>
            <a:r>
              <a:rPr lang="pl-PL" i="1" dirty="0" err="1">
                <a:latin typeface="Times New Roman" panose="02020603050405020304" pitchFamily="18" charset="0"/>
                <a:cs typeface="Times New Roman" panose="02020603050405020304" pitchFamily="18" charset="0"/>
              </a:rPr>
              <a:t>angustifolium</a:t>
            </a:r>
            <a:r>
              <a:rPr lang="pl-PL" i="1" dirty="0">
                <a:latin typeface="Times New Roman" panose="02020603050405020304" pitchFamily="18" charset="0"/>
                <a:cs typeface="Times New Roman" panose="02020603050405020304" pitchFamily="18" charset="0"/>
              </a:rPr>
              <a:t> </a:t>
            </a:r>
            <a:endParaRPr lang="uk-UA" i="1" dirty="0">
              <a:latin typeface="Times New Roman" panose="02020603050405020304" pitchFamily="18" charset="0"/>
              <a:cs typeface="Times New Roman" panose="02020603050405020304" pitchFamily="18" charset="0"/>
            </a:endParaRPr>
          </a:p>
        </p:txBody>
      </p:sp>
      <p:sp>
        <p:nvSpPr>
          <p:cNvPr id="17" name="Objaśnienie: strzałka w dół 16">
            <a:extLst>
              <a:ext uri="{FF2B5EF4-FFF2-40B4-BE49-F238E27FC236}">
                <a16:creationId xmlns:a16="http://schemas.microsoft.com/office/drawing/2014/main" id="{8D954250-6C67-4C69-90D3-F2727B629EB9}"/>
              </a:ext>
            </a:extLst>
          </p:cNvPr>
          <p:cNvSpPr/>
          <p:nvPr/>
        </p:nvSpPr>
        <p:spPr>
          <a:xfrm>
            <a:off x="4733818" y="1035350"/>
            <a:ext cx="1544320" cy="128746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i="1" dirty="0" err="1">
                <a:latin typeface="Times New Roman" panose="02020603050405020304" pitchFamily="18" charset="0"/>
                <a:cs typeface="Times New Roman" panose="02020603050405020304" pitchFamily="18" charset="0"/>
              </a:rPr>
              <a:t>Vaccinium</a:t>
            </a:r>
            <a:r>
              <a:rPr lang="pl-PL" i="1" dirty="0">
                <a:latin typeface="Times New Roman" panose="02020603050405020304" pitchFamily="18" charset="0"/>
                <a:cs typeface="Times New Roman" panose="02020603050405020304" pitchFamily="18" charset="0"/>
              </a:rPr>
              <a:t> </a:t>
            </a:r>
            <a:r>
              <a:rPr lang="pl-PL" i="1" dirty="0" err="1">
                <a:latin typeface="Times New Roman" panose="02020603050405020304" pitchFamily="18" charset="0"/>
                <a:cs typeface="Times New Roman" panose="02020603050405020304" pitchFamily="18" charset="0"/>
              </a:rPr>
              <a:t>ashei</a:t>
            </a:r>
            <a:r>
              <a:rPr lang="pl-PL" i="1" dirty="0">
                <a:latin typeface="Times New Roman" panose="02020603050405020304" pitchFamily="18" charset="0"/>
                <a:cs typeface="Times New Roman" panose="02020603050405020304" pitchFamily="18" charset="0"/>
              </a:rPr>
              <a:t> </a:t>
            </a:r>
            <a:endParaRPr lang="uk-UA" i="1" dirty="0">
              <a:latin typeface="Times New Roman" panose="02020603050405020304" pitchFamily="18" charset="0"/>
              <a:cs typeface="Times New Roman" panose="02020603050405020304" pitchFamily="18" charset="0"/>
            </a:endParaRPr>
          </a:p>
        </p:txBody>
      </p:sp>
      <p:sp>
        <p:nvSpPr>
          <p:cNvPr id="18" name="Objaśnienie: strzałka w dół 17">
            <a:extLst>
              <a:ext uri="{FF2B5EF4-FFF2-40B4-BE49-F238E27FC236}">
                <a16:creationId xmlns:a16="http://schemas.microsoft.com/office/drawing/2014/main" id="{51ED3D66-6F62-450C-BA3D-62D964007AEB}"/>
              </a:ext>
            </a:extLst>
          </p:cNvPr>
          <p:cNvSpPr/>
          <p:nvPr/>
        </p:nvSpPr>
        <p:spPr>
          <a:xfrm>
            <a:off x="1319612" y="2618128"/>
            <a:ext cx="5019782" cy="103296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k-UA" dirty="0">
                <a:latin typeface="Times New Roman" panose="02020603050405020304" pitchFamily="18" charset="0"/>
                <a:cs typeface="Times New Roman" panose="02020603050405020304" pitchFamily="18" charset="0"/>
              </a:rPr>
              <a:t>скрещивание, гибридизация </a:t>
            </a:r>
          </a:p>
        </p:txBody>
      </p:sp>
      <p:sp>
        <p:nvSpPr>
          <p:cNvPr id="20" name="Prostokąt 19">
            <a:extLst>
              <a:ext uri="{FF2B5EF4-FFF2-40B4-BE49-F238E27FC236}">
                <a16:creationId xmlns:a16="http://schemas.microsoft.com/office/drawing/2014/main" id="{14C88F99-BF2B-462B-8196-5ABE12ED4A97}"/>
              </a:ext>
            </a:extLst>
          </p:cNvPr>
          <p:cNvSpPr/>
          <p:nvPr/>
        </p:nvSpPr>
        <p:spPr>
          <a:xfrm>
            <a:off x="2768229" y="3946411"/>
            <a:ext cx="2164080" cy="818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latin typeface="Times New Roman" panose="02020603050405020304" pitchFamily="18" charset="0"/>
                <a:cs typeface="Times New Roman" panose="02020603050405020304" pitchFamily="18" charset="0"/>
              </a:rPr>
              <a:t>новый гибрид</a:t>
            </a:r>
          </a:p>
        </p:txBody>
      </p:sp>
    </p:spTree>
    <p:extLst>
      <p:ext uri="{BB962C8B-B14F-4D97-AF65-F5344CB8AC3E}">
        <p14:creationId xmlns:p14="http://schemas.microsoft.com/office/powerpoint/2010/main" val="4626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7</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985520" y="105282"/>
            <a:ext cx="10736269"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 МОРОЗОУСТОЙЧИВОСТЬ ГОЛУБИКИ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3.1. Минимальные и максимальные температуры</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4225927" y="1106912"/>
            <a:ext cx="7371079" cy="4866076"/>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случае, когда минимальные температуры наступают в период покоя, к примеру в декабре или январе-феврале, большинство северных сортов спокойно переносят этот период. Значительно хуже, когда низкие температуры приходят в апреле или мае. Тогда приходится учитывать возможность существенных потерь, или разработку и внедрение системы мероприятий и подходов, способных предотвратить или существенно снизить эти потери. Существует ряд способов: от дешевых и мало эффективных до очень дорогих, но действенных.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В тех климатических зонах, где максимальные температуры очень высокие, может произойти ожог ягод, особенно когда воздух сухой. Механизм явления следующий: сухой воздух имеет очень хорошие изоляционные свойства. Ягода при этом сильно нагревается от прямых солнечных лучей. Влажный воздух хорошо охлаждает ягоду.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Подбором сортов можно определенно влиять на этот процесс. Ягоды покрытые светлым восковым налетом меньше нагреваются на солнце.</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Кроме этого в таких жарких странах как Турция или Марокко применение затеняющих сеток убирает часть прямой солнечной радиации, что и предотвращает «закипание» ягод.</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Obraz 6">
            <a:extLst>
              <a:ext uri="{FF2B5EF4-FFF2-40B4-BE49-F238E27FC236}">
                <a16:creationId xmlns:a16="http://schemas.microsoft.com/office/drawing/2014/main" id="{8A549807-D687-4929-BD62-DDA29ABE318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483359" y="1117761"/>
            <a:ext cx="2626787" cy="4551519"/>
          </a:xfrm>
          <a:prstGeom prst="rect">
            <a:avLst/>
          </a:prstGeom>
        </p:spPr>
      </p:pic>
    </p:spTree>
    <p:extLst>
      <p:ext uri="{BB962C8B-B14F-4D97-AF65-F5344CB8AC3E}">
        <p14:creationId xmlns:p14="http://schemas.microsoft.com/office/powerpoint/2010/main" val="342488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8</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 МОРОЗОУСТОЙЧИВОСТЬ ГОЛУБИКИ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3.2. Период отдыха растений голубики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6507864" y="1058810"/>
            <a:ext cx="4785989" cy="4133952"/>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Период отдыха начинается при понижении температуры окружающей среды от +7˚С и ниже. И чем выше морозоустойчивость, тем дольше период отдыха. Соответственно, чем короче этот период тем больше возможностей культивирования этого сорта в субтропическом и тропическом климате (Флорида, Каролина, Австралия).</a:t>
            </a:r>
            <a:endParaRPr lang="pl-PL" sz="1600" dirty="0">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К сортам группы</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Hi</a:t>
            </a:r>
            <a:r>
              <a:rPr lang="pl-PL" sz="1600" b="1" dirty="0" err="1">
                <a:effectLst/>
                <a:latin typeface="Times New Roman" panose="02020603050405020304" pitchFamily="18" charset="0"/>
                <a:ea typeface="Times New Roman" panose="02020603050405020304" pitchFamily="18" charset="0"/>
                <a:cs typeface="Times New Roman" panose="02020603050405020304" pitchFamily="18" charset="0"/>
              </a:rPr>
              <a:t>gh</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6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600" b="1"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относятся большинство сортов рекомендованных для выращивания в зонах от 4б до 8 поклассификации </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USDA</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Patriot</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Ch</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ndler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Bluecrop</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Bluej</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y</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Northland</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и многие другие. Морозоустойчивость многих из этих сортов очень высокая до -35-40˚С по надземной части, но практически у всех -12-14˚С по корневой системе.</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pole tekstowe 11">
            <a:extLst>
              <a:ext uri="{FF2B5EF4-FFF2-40B4-BE49-F238E27FC236}">
                <a16:creationId xmlns:a16="http://schemas.microsoft.com/office/drawing/2014/main" id="{B83F5329-45DA-4997-AF8E-5F9504AC63F9}"/>
              </a:ext>
            </a:extLst>
          </p:cNvPr>
          <p:cNvSpPr txBox="1"/>
          <p:nvPr/>
        </p:nvSpPr>
        <p:spPr>
          <a:xfrm>
            <a:off x="1158239" y="4921758"/>
            <a:ext cx="5140961" cy="477888"/>
          </a:xfrm>
          <a:prstGeom prst="rect">
            <a:avLst/>
          </a:prstGeom>
          <a:noFill/>
        </p:spPr>
        <p:txBody>
          <a:bodyPr wrap="square" rtlCol="0">
            <a:spAutoFit/>
          </a:bodyPr>
          <a:lstStyle>
            <a:defPPr>
              <a:defRPr lang="en-RU"/>
            </a:defPPr>
            <a:lvl1pPr>
              <a:defRPr sz="1400" b="1">
                <a:effectLst/>
                <a:latin typeface="Times New Roman" panose="02020603050405020304" pitchFamily="18" charset="0"/>
                <a:ea typeface="Times New Roman" panose="02020603050405020304" pitchFamily="18" charset="0"/>
                <a:cs typeface="Times New Roman" panose="02020603050405020304" pitchFamily="18" charset="0"/>
              </a:defRPr>
            </a:lvl1pPr>
          </a:lstStyle>
          <a:p>
            <a:pPr>
              <a:lnSpc>
                <a:spcPct val="107000"/>
              </a:lnSpc>
              <a:spcAft>
                <a:spcPts val="800"/>
              </a:spcAft>
            </a:pPr>
            <a:r>
              <a:rPr lang="ru-RU" sz="1200" b="1" dirty="0">
                <a:effectLst/>
                <a:latin typeface="Times New Roman" panose="02020603050405020304" pitchFamily="18" charset="0"/>
                <a:ea typeface="Times New Roman" panose="02020603050405020304" pitchFamily="18" charset="0"/>
                <a:cs typeface="Times New Roman" panose="02020603050405020304" pitchFamily="18" charset="0"/>
              </a:rPr>
              <a:t>Схема 2. </a:t>
            </a:r>
            <a:r>
              <a:rPr lang="ru-RU" sz="1200" b="0" dirty="0">
                <a:effectLst/>
                <a:latin typeface="Times New Roman" panose="02020603050405020304" pitchFamily="18" charset="0"/>
                <a:ea typeface="Times New Roman" panose="02020603050405020304" pitchFamily="18" charset="0"/>
                <a:cs typeface="Times New Roman" panose="02020603050405020304" pitchFamily="18" charset="0"/>
              </a:rPr>
              <a:t>Изменение морозоустойчивости голубики от длительности периода отдыха</a:t>
            </a:r>
            <a:endParaRPr lang="pl-PL" sz="1200" b="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Objaśnienie: strzałka w prawo 12">
            <a:extLst>
              <a:ext uri="{FF2B5EF4-FFF2-40B4-BE49-F238E27FC236}">
                <a16:creationId xmlns:a16="http://schemas.microsoft.com/office/drawing/2014/main" id="{2E504489-9699-4446-A3F8-54068932FFC5}"/>
              </a:ext>
            </a:extLst>
          </p:cNvPr>
          <p:cNvSpPr/>
          <p:nvPr/>
        </p:nvSpPr>
        <p:spPr>
          <a:xfrm>
            <a:off x="1193745" y="1309147"/>
            <a:ext cx="2108255" cy="651733"/>
          </a:xfrm>
          <a:prstGeom prst="rightArrowCallout">
            <a:avLst>
              <a:gd name="adj1" fmla="val 25000"/>
              <a:gd name="adj2" fmla="val 25000"/>
              <a:gd name="adj3" fmla="val 25000"/>
              <a:gd name="adj4" fmla="val 75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Hi</a:t>
            </a:r>
            <a:r>
              <a:rPr lang="pl-PL" sz="1800" b="1" dirty="0" err="1">
                <a:effectLst/>
                <a:latin typeface="Times New Roman" panose="02020603050405020304" pitchFamily="18" charset="0"/>
                <a:ea typeface="Times New Roman" panose="02020603050405020304" pitchFamily="18" charset="0"/>
                <a:cs typeface="Times New Roman" panose="02020603050405020304" pitchFamily="18" charset="0"/>
              </a:rPr>
              <a:t>gh</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l-PL"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pl-PL" dirty="0"/>
          </a:p>
        </p:txBody>
      </p:sp>
      <p:sp>
        <p:nvSpPr>
          <p:cNvPr id="14" name="Objaśnienie: strzałka w prawo 13">
            <a:extLst>
              <a:ext uri="{FF2B5EF4-FFF2-40B4-BE49-F238E27FC236}">
                <a16:creationId xmlns:a16="http://schemas.microsoft.com/office/drawing/2014/main" id="{E32F8F78-C2A7-487D-A012-E93DA98D2376}"/>
              </a:ext>
            </a:extLst>
          </p:cNvPr>
          <p:cNvSpPr/>
          <p:nvPr/>
        </p:nvSpPr>
        <p:spPr>
          <a:xfrm>
            <a:off x="1158239" y="2191272"/>
            <a:ext cx="2143761" cy="651733"/>
          </a:xfrm>
          <a:prstGeom prst="rightArrowCallout">
            <a:avLst>
              <a:gd name="adj1" fmla="val 25000"/>
              <a:gd name="adj2" fmla="val 25000"/>
              <a:gd name="adj3" fmla="val 25000"/>
              <a:gd name="adj4" fmla="val 76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Medium</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pl-PL" dirty="0"/>
          </a:p>
        </p:txBody>
      </p:sp>
      <p:sp>
        <p:nvSpPr>
          <p:cNvPr id="15" name="Objaśnienie: strzałka w prawo 14">
            <a:extLst>
              <a:ext uri="{FF2B5EF4-FFF2-40B4-BE49-F238E27FC236}">
                <a16:creationId xmlns:a16="http://schemas.microsoft.com/office/drawing/2014/main" id="{8F61081C-5738-44B3-98A0-A2B38EABA01D}"/>
              </a:ext>
            </a:extLst>
          </p:cNvPr>
          <p:cNvSpPr/>
          <p:nvPr/>
        </p:nvSpPr>
        <p:spPr>
          <a:xfrm>
            <a:off x="1193743" y="3063826"/>
            <a:ext cx="2108255" cy="651733"/>
          </a:xfrm>
          <a:prstGeom prst="rightArrowCallout">
            <a:avLst>
              <a:gd name="adj1" fmla="val 25000"/>
              <a:gd name="adj2" fmla="val 25000"/>
              <a:gd name="adj3" fmla="val 25000"/>
              <a:gd name="adj4" fmla="val 765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Lo</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w</a:t>
            </a: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l-PL"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pl-PL" dirty="0"/>
          </a:p>
        </p:txBody>
      </p:sp>
      <p:sp>
        <p:nvSpPr>
          <p:cNvPr id="16" name="Objaśnienie: strzałka w prawo 15">
            <a:extLst>
              <a:ext uri="{FF2B5EF4-FFF2-40B4-BE49-F238E27FC236}">
                <a16:creationId xmlns:a16="http://schemas.microsoft.com/office/drawing/2014/main" id="{4292C38F-BCA0-4A90-A24D-A0D141B84FBF}"/>
              </a:ext>
            </a:extLst>
          </p:cNvPr>
          <p:cNvSpPr/>
          <p:nvPr/>
        </p:nvSpPr>
        <p:spPr>
          <a:xfrm>
            <a:off x="1193744" y="3951635"/>
            <a:ext cx="2108255" cy="651733"/>
          </a:xfrm>
          <a:prstGeom prst="rightArrowCallout">
            <a:avLst>
              <a:gd name="adj1" fmla="val 25000"/>
              <a:gd name="adj2" fmla="val 25000"/>
              <a:gd name="adj3" fmla="val 25000"/>
              <a:gd name="adj4" fmla="val 765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No</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l-PL"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pl-PL" dirty="0"/>
          </a:p>
        </p:txBody>
      </p:sp>
      <p:sp>
        <p:nvSpPr>
          <p:cNvPr id="17" name="Prostokąt 16">
            <a:extLst>
              <a:ext uri="{FF2B5EF4-FFF2-40B4-BE49-F238E27FC236}">
                <a16:creationId xmlns:a16="http://schemas.microsoft.com/office/drawing/2014/main" id="{761D60FB-241F-450F-A909-CC32D5A00953}"/>
              </a:ext>
            </a:extLst>
          </p:cNvPr>
          <p:cNvSpPr/>
          <p:nvPr/>
        </p:nvSpPr>
        <p:spPr>
          <a:xfrm>
            <a:off x="3614740" y="1308695"/>
            <a:ext cx="2481260" cy="651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800-1000</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часов отдыха при температуре ниже +7˚С</a:t>
            </a:r>
            <a:endParaRPr lang="pl-PL"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Prostokąt 17">
            <a:extLst>
              <a:ext uri="{FF2B5EF4-FFF2-40B4-BE49-F238E27FC236}">
                <a16:creationId xmlns:a16="http://schemas.microsoft.com/office/drawing/2014/main" id="{7CD188A4-4977-49BC-B2B2-2D48942594D1}"/>
              </a:ext>
            </a:extLst>
          </p:cNvPr>
          <p:cNvSpPr/>
          <p:nvPr/>
        </p:nvSpPr>
        <p:spPr>
          <a:xfrm>
            <a:off x="3611144" y="2178298"/>
            <a:ext cx="2481260" cy="651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500-700</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часов отдыха при температуре ниже +7˚С</a:t>
            </a:r>
          </a:p>
        </p:txBody>
      </p:sp>
      <p:sp>
        <p:nvSpPr>
          <p:cNvPr id="19" name="Prostokąt 18">
            <a:extLst>
              <a:ext uri="{FF2B5EF4-FFF2-40B4-BE49-F238E27FC236}">
                <a16:creationId xmlns:a16="http://schemas.microsoft.com/office/drawing/2014/main" id="{8E8E74DA-43F9-4F45-874F-F9FC2A738AC5}"/>
              </a:ext>
            </a:extLst>
          </p:cNvPr>
          <p:cNvSpPr/>
          <p:nvPr/>
        </p:nvSpPr>
        <p:spPr>
          <a:xfrm>
            <a:off x="3611144" y="3103133"/>
            <a:ext cx="2481260" cy="651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ru-RU" sz="1400" b="1" dirty="0">
                <a:effectLst/>
                <a:latin typeface="Times New Roman" panose="02020603050405020304" pitchFamily="18" charset="0"/>
                <a:ea typeface="Times New Roman" panose="02020603050405020304" pitchFamily="18" charset="0"/>
                <a:cs typeface="Times New Roman" panose="02020603050405020304" pitchFamily="18" charset="0"/>
              </a:rPr>
              <a:t>150-300</a:t>
            </a: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 часов отдыха при температуре ниже +7˚С</a:t>
            </a:r>
          </a:p>
        </p:txBody>
      </p:sp>
      <p:sp>
        <p:nvSpPr>
          <p:cNvPr id="20" name="Prostokąt 19">
            <a:extLst>
              <a:ext uri="{FF2B5EF4-FFF2-40B4-BE49-F238E27FC236}">
                <a16:creationId xmlns:a16="http://schemas.microsoft.com/office/drawing/2014/main" id="{86698F69-B42E-40EF-8392-B7A0DE54086C}"/>
              </a:ext>
            </a:extLst>
          </p:cNvPr>
          <p:cNvSpPr/>
          <p:nvPr/>
        </p:nvSpPr>
        <p:spPr>
          <a:xfrm>
            <a:off x="3620305" y="3984304"/>
            <a:ext cx="2481260" cy="76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ru-RU" sz="1400" dirty="0">
                <a:effectLst/>
                <a:latin typeface="Times New Roman" panose="02020603050405020304" pitchFamily="18" charset="0"/>
                <a:ea typeface="Times New Roman" panose="02020603050405020304" pitchFamily="18" charset="0"/>
                <a:cs typeface="Times New Roman" panose="02020603050405020304" pitchFamily="18" charset="0"/>
              </a:rPr>
              <a:t>температура в основном выше +7˚С, а период покоя регулируется обрезкой</a:t>
            </a:r>
          </a:p>
        </p:txBody>
      </p:sp>
    </p:spTree>
    <p:extLst>
      <p:ext uri="{BB962C8B-B14F-4D97-AF65-F5344CB8AC3E}">
        <p14:creationId xmlns:p14="http://schemas.microsoft.com/office/powerpoint/2010/main" val="42702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9</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200" y="-72762"/>
            <a:ext cx="1241439" cy="1241439"/>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16D5FDFC-4D20-418B-8D22-023D846B29E7}"/>
              </a:ext>
            </a:extLst>
          </p:cNvPr>
          <p:cNvSpPr txBox="1"/>
          <p:nvPr/>
        </p:nvSpPr>
        <p:spPr>
          <a:xfrm>
            <a:off x="593686" y="105282"/>
            <a:ext cx="11128103" cy="773032"/>
          </a:xfrm>
          <a:prstGeom prst="rect">
            <a:avLst/>
          </a:prstGeom>
          <a:noFill/>
        </p:spPr>
        <p:txBody>
          <a:bodyPr wrap="square" rtlCol="0">
            <a:spAutoFit/>
          </a:bodyPr>
          <a:lstStyle/>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 МОРОЗОУСТОЙЧИВОСТЬ ГОЛУБИКИ</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rPr>
              <a:t>3.3. Промерзание корневой системы, устойчивость надземной части растений</a:t>
            </a:r>
            <a:endParaRPr lang="pl-PL"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ole tekstowe 2">
            <a:extLst>
              <a:ext uri="{FF2B5EF4-FFF2-40B4-BE49-F238E27FC236}">
                <a16:creationId xmlns:a16="http://schemas.microsoft.com/office/drawing/2014/main" id="{A28B75A2-F9E0-43F5-904C-EE9F74DD9001}"/>
              </a:ext>
            </a:extLst>
          </p:cNvPr>
          <p:cNvSpPr txBox="1"/>
          <p:nvPr/>
        </p:nvSpPr>
        <p:spPr>
          <a:xfrm>
            <a:off x="4693920" y="1128813"/>
            <a:ext cx="6659879" cy="4236544"/>
          </a:xfrm>
          <a:prstGeom prst="rect">
            <a:avLst/>
          </a:prstGeom>
          <a:noFill/>
        </p:spPr>
        <p:txBody>
          <a:bodyPr wrap="square" rtlCol="0">
            <a:spAutoFit/>
          </a:bodyPr>
          <a:lstStyle/>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Также следует обратить внимание на низкую морозоустойчивость корневой системы. В зонах с очень сильными морозами и промерзанием почвы на глубину ниже 20 см выращивание голубики уже будет в зоне риска. Необходимо укрывать прикорневой слой толстым шаром мульчи. </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При селекции и выведению новых сортов подмечено, что гибриды в которых преобладает часть сорта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No</a:t>
            </a:r>
            <a:r>
              <a:rPr lang="pl-PL"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l-PL" sz="1600" b="1" dirty="0">
                <a:latin typeface="Times New Roman" panose="02020603050405020304" pitchFamily="18" charset="0"/>
                <a:ea typeface="Times New Roman" panose="02020603050405020304" pitchFamily="18" charset="0"/>
                <a:cs typeface="Times New Roman" panose="02020603050405020304" pitchFamily="18" charset="0"/>
              </a:rPr>
              <a:t>c</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hil</a:t>
            </a:r>
            <a:r>
              <a:rPr lang="pl-PL" sz="1600" b="1"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формируют цветочные почки значительно позже. К примеру у </a:t>
            </a:r>
            <a:r>
              <a:rPr lang="pl-PL" sz="1600" dirty="0" err="1">
                <a:effectLst/>
                <a:latin typeface="Times New Roman" panose="02020603050405020304" pitchFamily="18" charset="0"/>
                <a:ea typeface="Times New Roman" panose="02020603050405020304" pitchFamily="18" charset="0"/>
                <a:cs typeface="Times New Roman" panose="02020603050405020304" pitchFamily="18" charset="0"/>
              </a:rPr>
              <a:t>Duke</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и </a:t>
            </a:r>
            <a:r>
              <a:rPr lang="pl-PL" sz="1600" dirty="0" err="1">
                <a:effectLst/>
                <a:latin typeface="Times New Roman" panose="02020603050405020304" pitchFamily="18" charset="0"/>
                <a:ea typeface="Times New Roman" panose="02020603050405020304" pitchFamily="18" charset="0"/>
                <a:cs typeface="Times New Roman" panose="02020603050405020304" pitchFamily="18" charset="0"/>
              </a:rPr>
              <a:t>Bluecrop</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цветочные почки закладываются в октябре, а в </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Star</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dirty="0" err="1">
                <a:effectLst/>
                <a:latin typeface="Times New Roman" panose="02020603050405020304" pitchFamily="18" charset="0"/>
                <a:ea typeface="Times New Roman" panose="02020603050405020304" pitchFamily="18" charset="0"/>
                <a:cs typeface="Times New Roman" panose="02020603050405020304" pitchFamily="18" charset="0"/>
              </a:rPr>
              <a:t>Brigitta</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600" dirty="0">
                <a:effectLst/>
                <a:latin typeface="Times New Roman" panose="02020603050405020304" pitchFamily="18" charset="0"/>
                <a:ea typeface="Times New Roman" panose="02020603050405020304" pitchFamily="18" charset="0"/>
                <a:cs typeface="Times New Roman" panose="02020603050405020304" pitchFamily="18" charset="0"/>
              </a:rPr>
              <a:t>Blue </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в ноябре. Если в ноябре ударят морозы, то ясно какие сорта пострадают значительно сильнее.</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Известно, что самые крепкие ветки, самые мощные цветочные почки голубика (</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северн</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ы</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е  сорта</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NHB</a:t>
            </a: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 формирует в октябре предыдущего года. Они входят в полный период покоя на конец октября – в начале ноября и зимний мороз им не помеха. Весной они выходят из этого периода также очень рано и запоздалые заморозки для формирования будущего урожая играют решающее значение.</a:t>
            </a:r>
            <a:endParaRPr lang="pl-PL"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8436" name="Picture 4" descr="Tree, Soil Layers, Dinosaur Fossil, Wallpaper, Hd">
            <a:extLst>
              <a:ext uri="{FF2B5EF4-FFF2-40B4-BE49-F238E27FC236}">
                <a16:creationId xmlns:a16="http://schemas.microsoft.com/office/drawing/2014/main" id="{6F89DC20-089B-4C2E-885F-549B90CAAC9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300479" y="1128812"/>
            <a:ext cx="3263007" cy="423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62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4183</Words>
  <Application>Microsoft Office PowerPoint</Application>
  <PresentationFormat>Panoramiczny</PresentationFormat>
  <Paragraphs>405</Paragraphs>
  <Slides>32</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32</vt:i4>
      </vt:variant>
    </vt:vector>
  </HeadingPairs>
  <TitlesOfParts>
    <vt:vector size="37" baseType="lpstr">
      <vt:lpstr>Arial</vt:lpstr>
      <vt:lpstr>Calibri</vt:lpstr>
      <vt:lpstr>Calibri Light</vt:lpstr>
      <vt:lpstr>Times New Roman</vt:lpstr>
      <vt:lpstr>Office Theme</vt:lpstr>
      <vt:lpstr>ЗНАЧЕНИЕ КЛИМАТА  В ПОДБОРЕ СОРТОВ И ТЕХНОЛОГИЙ ВЫРАЩИВАНИЯ  ГОЛУБИКИ ВЫСОКОРОСЛОЙ</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Пользователь Microsoft Office</dc:creator>
  <cp:lastModifiedBy>M KK</cp:lastModifiedBy>
  <cp:revision>35</cp:revision>
  <dcterms:created xsi:type="dcterms:W3CDTF">2022-01-26T15:43:27Z</dcterms:created>
  <dcterms:modified xsi:type="dcterms:W3CDTF">2022-02-21T21:44:06Z</dcterms:modified>
</cp:coreProperties>
</file>